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336" r:id="rId3"/>
    <p:sldId id="337" r:id="rId4"/>
    <p:sldId id="338" r:id="rId5"/>
    <p:sldId id="348" r:id="rId6"/>
    <p:sldId id="349" r:id="rId7"/>
    <p:sldId id="350" r:id="rId8"/>
    <p:sldId id="351" r:id="rId9"/>
    <p:sldId id="352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2" r:id="rId18"/>
    <p:sldId id="363" r:id="rId19"/>
    <p:sldId id="364" r:id="rId20"/>
    <p:sldId id="367" r:id="rId21"/>
    <p:sldId id="368" r:id="rId22"/>
    <p:sldId id="373" r:id="rId23"/>
    <p:sldId id="374" r:id="rId24"/>
    <p:sldId id="376" r:id="rId25"/>
    <p:sldId id="339" r:id="rId26"/>
    <p:sldId id="340" r:id="rId27"/>
    <p:sldId id="341" r:id="rId28"/>
    <p:sldId id="297" r:id="rId29"/>
    <p:sldId id="303" r:id="rId30"/>
    <p:sldId id="257" r:id="rId31"/>
    <p:sldId id="342" r:id="rId32"/>
    <p:sldId id="316" r:id="rId33"/>
    <p:sldId id="333" r:id="rId34"/>
    <p:sldId id="334" r:id="rId35"/>
    <p:sldId id="347" r:id="rId36"/>
    <p:sldId id="343" r:id="rId37"/>
    <p:sldId id="345" r:id="rId38"/>
    <p:sldId id="344" r:id="rId39"/>
    <p:sldId id="346" r:id="rId40"/>
    <p:sldId id="335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110" autoAdjust="0"/>
    <p:restoredTop sz="86377" autoAdjust="0"/>
  </p:normalViewPr>
  <p:slideViewPr>
    <p:cSldViewPr snapToGrid="0" snapToObjects="1">
      <p:cViewPr varScale="1">
        <p:scale>
          <a:sx n="190" d="100"/>
          <a:sy n="190" d="100"/>
        </p:scale>
        <p:origin x="216" y="40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90D1E-2DB2-9845-BF4B-F1B198A24B27}" type="datetimeFigureOut">
              <a:rPr lang="en-US" smtClean="0"/>
              <a:t>1/16/17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638BF-99B2-6A44-BB09-A611EC3921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49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10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9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47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69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17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69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5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7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49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3A506-0A56-7C48-9522-DDC70A9848E5}" type="datetimeFigureOut">
              <a:rPr lang="en-US" smtClean="0"/>
              <a:t>1/16/17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97C0A-1CC6-0248-B1AF-C27D19ABA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42892" rtl="0" eaLnBrk="1" latinLnBrk="0" hangingPunct="1">
        <a:spcBef>
          <a:spcPct val="0"/>
        </a:spcBef>
        <a:buNone/>
        <a:defRPr sz="3000" kern="1200">
          <a:solidFill>
            <a:schemeClr val="accent6">
              <a:lumMod val="50000"/>
            </a:schemeClr>
          </a:solidFill>
          <a:latin typeface="Powderfinger Type"/>
          <a:ea typeface="+mj-ea"/>
          <a:cs typeface="Powderfinger Type"/>
        </a:defRPr>
      </a:lvl1pPr>
    </p:titleStyle>
    <p:bodyStyle>
      <a:lvl1pPr marL="257168" indent="-257168" algn="l" defTabSz="34289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34289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34289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34289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ommbank.com.au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ECDSA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8084" y="3571875"/>
            <a:ext cx="4800600" cy="1314450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hnbergHand"/>
                <a:cs typeface="AhnbergHand"/>
              </a:rPr>
              <a:t>Geoff Huston</a:t>
            </a:r>
          </a:p>
          <a:p>
            <a:pPr algn="r"/>
            <a:r>
              <a:rPr lang="en-US" sz="1200" dirty="0">
                <a:latin typeface="AhnbergHand"/>
                <a:cs typeface="AhnbergHand"/>
              </a:rPr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10752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Domain </a:t>
            </a:r>
            <a:r>
              <a:rPr lang="en-US"/>
              <a:t>Name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Commonwealth Bank of Australia has generated a key pair</a:t>
            </a:r>
          </a:p>
          <a:p>
            <a:r>
              <a:rPr lang="en-US" dirty="0" smtClean="0"/>
              <a:t>And they passed a certificate signing request to a company called “Symantec”</a:t>
            </a:r>
          </a:p>
          <a:p>
            <a:r>
              <a:rPr lang="en-US" dirty="0"/>
              <a:t>W</a:t>
            </a:r>
            <a:r>
              <a:rPr lang="en-US" dirty="0" smtClean="0"/>
              <a:t>ho is willing to vouch (in a certificate) that the entity who goes by the </a:t>
            </a:r>
            <a:r>
              <a:rPr lang="en-US" dirty="0"/>
              <a:t>d</a:t>
            </a:r>
            <a:r>
              <a:rPr lang="en-US" dirty="0" smtClean="0"/>
              <a:t>omain name of 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 also has a certain public key value</a:t>
            </a:r>
          </a:p>
          <a:p>
            <a:r>
              <a:rPr lang="en-US" dirty="0" smtClean="0"/>
              <a:t>So if I can associate this public key with a connection then I have a high degree of confidence that I’ve connected to </a:t>
            </a:r>
            <a:r>
              <a:rPr lang="en-US" dirty="0" smtClean="0">
                <a:hlinkClick r:id="rId2"/>
              </a:rPr>
              <a:t>www.commbank.com.au</a:t>
            </a:r>
            <a:r>
              <a:rPr lang="en-US" dirty="0" smtClean="0"/>
              <a:t>, as long as I am prepared to trust Symantec and the certificates that they issue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591672" y="3722412"/>
            <a:ext cx="8095128" cy="872211"/>
          </a:xfrm>
          <a:custGeom>
            <a:avLst/>
            <a:gdLst>
              <a:gd name="connsiteX0" fmla="*/ 3675339 w 8612519"/>
              <a:gd name="connsiteY0" fmla="*/ 239936 h 1162948"/>
              <a:gd name="connsiteX1" fmla="*/ 3809563 w 8612519"/>
              <a:gd name="connsiteY1" fmla="*/ 181213 h 1162948"/>
              <a:gd name="connsiteX2" fmla="*/ 6661819 w 8612519"/>
              <a:gd name="connsiteY2" fmla="*/ 55378 h 1162948"/>
              <a:gd name="connsiteX3" fmla="*/ 8071170 w 8612519"/>
              <a:gd name="connsiteY3" fmla="*/ 30211 h 1162948"/>
              <a:gd name="connsiteX4" fmla="*/ 8549342 w 8612519"/>
              <a:gd name="connsiteY4" fmla="*/ 474828 h 1162948"/>
              <a:gd name="connsiteX5" fmla="*/ 6779265 w 8612519"/>
              <a:gd name="connsiteY5" fmla="*/ 1020112 h 1162948"/>
              <a:gd name="connsiteX6" fmla="*/ 2970663 w 8612519"/>
              <a:gd name="connsiteY6" fmla="*/ 1162725 h 1162948"/>
              <a:gd name="connsiteX7" fmla="*/ 177130 w 8612519"/>
              <a:gd name="connsiteY7" fmla="*/ 1036890 h 1162948"/>
              <a:gd name="connsiteX8" fmla="*/ 428799 w 8612519"/>
              <a:gd name="connsiteY8" fmla="*/ 525162 h 1162948"/>
              <a:gd name="connsiteX9" fmla="*/ 1594869 w 8612519"/>
              <a:gd name="connsiteY9" fmla="*/ 466439 h 1162948"/>
              <a:gd name="connsiteX10" fmla="*/ 3566282 w 8612519"/>
              <a:gd name="connsiteY10" fmla="*/ 390938 h 1162948"/>
              <a:gd name="connsiteX11" fmla="*/ 3725673 w 8612519"/>
              <a:gd name="connsiteY11" fmla="*/ 139268 h 116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612519" h="1162948">
                <a:moveTo>
                  <a:pt x="3675339" y="239936"/>
                </a:moveTo>
                <a:cubicBezTo>
                  <a:pt x="3493577" y="225954"/>
                  <a:pt x="3311816" y="211973"/>
                  <a:pt x="3809563" y="181213"/>
                </a:cubicBezTo>
                <a:cubicBezTo>
                  <a:pt x="4307310" y="150453"/>
                  <a:pt x="5951551" y="80545"/>
                  <a:pt x="6661819" y="55378"/>
                </a:cubicBezTo>
                <a:cubicBezTo>
                  <a:pt x="7372087" y="30211"/>
                  <a:pt x="7756583" y="-39697"/>
                  <a:pt x="8071170" y="30211"/>
                </a:cubicBezTo>
                <a:cubicBezTo>
                  <a:pt x="8385757" y="100119"/>
                  <a:pt x="8764659" y="309845"/>
                  <a:pt x="8549342" y="474828"/>
                </a:cubicBezTo>
                <a:cubicBezTo>
                  <a:pt x="8334025" y="639811"/>
                  <a:pt x="7709045" y="905463"/>
                  <a:pt x="6779265" y="1020112"/>
                </a:cubicBezTo>
                <a:cubicBezTo>
                  <a:pt x="5849485" y="1134761"/>
                  <a:pt x="4071019" y="1159929"/>
                  <a:pt x="2970663" y="1162725"/>
                </a:cubicBezTo>
                <a:cubicBezTo>
                  <a:pt x="1870307" y="1165521"/>
                  <a:pt x="600774" y="1143151"/>
                  <a:pt x="177130" y="1036890"/>
                </a:cubicBezTo>
                <a:cubicBezTo>
                  <a:pt x="-246514" y="930629"/>
                  <a:pt x="192509" y="620237"/>
                  <a:pt x="428799" y="525162"/>
                </a:cubicBezTo>
                <a:cubicBezTo>
                  <a:pt x="665089" y="430087"/>
                  <a:pt x="1594869" y="466439"/>
                  <a:pt x="1594869" y="466439"/>
                </a:cubicBezTo>
                <a:cubicBezTo>
                  <a:pt x="2117783" y="444068"/>
                  <a:pt x="3211148" y="445467"/>
                  <a:pt x="3566282" y="390938"/>
                </a:cubicBezTo>
                <a:cubicBezTo>
                  <a:pt x="3921416" y="336409"/>
                  <a:pt x="3725673" y="139268"/>
                  <a:pt x="3725673" y="139268"/>
                </a:cubicBezTo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 rot="21042893">
            <a:off x="2387579" y="4600392"/>
            <a:ext cx="2550698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Why should </a:t>
            </a:r>
            <a:r>
              <a:rPr lang="en-US" sz="135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I trust them?</a:t>
            </a:r>
          </a:p>
        </p:txBody>
      </p:sp>
    </p:spTree>
    <p:extLst>
      <p:ext uri="{BB962C8B-B14F-4D97-AF65-F5344CB8AC3E}">
        <p14:creationId xmlns:p14="http://schemas.microsoft.com/office/powerpoint/2010/main" val="92251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028" y="53635"/>
            <a:ext cx="5915025" cy="994172"/>
          </a:xfrm>
        </p:spPr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02" y="894757"/>
            <a:ext cx="4259510" cy="4206218"/>
          </a:xfrm>
        </p:spPr>
      </p:pic>
      <p:sp>
        <p:nvSpPr>
          <p:cNvPr id="7" name="TextBox 6"/>
          <p:cNvSpPr txBox="1"/>
          <p:nvPr/>
        </p:nvSpPr>
        <p:spPr>
          <a:xfrm>
            <a:off x="1399786" y="2756575"/>
            <a:ext cx="161697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hnbergHand" charset="0"/>
                <a:ea typeface="AhnbergHand" charset="0"/>
                <a:cs typeface="AhnbergHand" charset="0"/>
              </a:rPr>
              <a:t>The cert I’m being asked to trust was issued by a certification authority that my browser already trusts – so I </a:t>
            </a:r>
            <a:r>
              <a:rPr lang="en-US" sz="900">
                <a:latin typeface="AhnbergHand" charset="0"/>
                <a:ea typeface="AhnbergHand" charset="0"/>
                <a:cs typeface="AhnbergHand" charset="0"/>
              </a:rPr>
              <a:t>trust that cert!</a:t>
            </a:r>
          </a:p>
        </p:txBody>
      </p:sp>
      <p:sp>
        <p:nvSpPr>
          <p:cNvPr id="6" name="Freeform 5"/>
          <p:cNvSpPr/>
          <p:nvPr/>
        </p:nvSpPr>
        <p:spPr>
          <a:xfrm>
            <a:off x="1977448" y="2256025"/>
            <a:ext cx="780263" cy="113252"/>
          </a:xfrm>
          <a:custGeom>
            <a:avLst/>
            <a:gdLst>
              <a:gd name="connsiteX0" fmla="*/ 0 w 1040350"/>
              <a:gd name="connsiteY0" fmla="*/ 75501 h 151002"/>
              <a:gd name="connsiteX1" fmla="*/ 461395 w 1040350"/>
              <a:gd name="connsiteY1" fmla="*/ 67112 h 151002"/>
              <a:gd name="connsiteX2" fmla="*/ 1015068 w 1040350"/>
              <a:gd name="connsiteY2" fmla="*/ 50334 h 151002"/>
              <a:gd name="connsiteX3" fmla="*/ 796954 w 1040350"/>
              <a:gd name="connsiteY3" fmla="*/ 0 h 151002"/>
              <a:gd name="connsiteX4" fmla="*/ 1040235 w 1040350"/>
              <a:gd name="connsiteY4" fmla="*/ 50334 h 151002"/>
              <a:gd name="connsiteX5" fmla="*/ 822121 w 1040350"/>
              <a:gd name="connsiteY5" fmla="*/ 151002 h 1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350" h="151002">
                <a:moveTo>
                  <a:pt x="0" y="75501"/>
                </a:moveTo>
                <a:lnTo>
                  <a:pt x="461395" y="67112"/>
                </a:lnTo>
                <a:cubicBezTo>
                  <a:pt x="630573" y="62917"/>
                  <a:pt x="959142" y="61519"/>
                  <a:pt x="1015068" y="50334"/>
                </a:cubicBezTo>
                <a:cubicBezTo>
                  <a:pt x="1070994" y="39149"/>
                  <a:pt x="792760" y="0"/>
                  <a:pt x="796954" y="0"/>
                </a:cubicBezTo>
                <a:cubicBezTo>
                  <a:pt x="801148" y="0"/>
                  <a:pt x="1036041" y="25167"/>
                  <a:pt x="1040235" y="50334"/>
                </a:cubicBezTo>
                <a:cubicBezTo>
                  <a:pt x="1044429" y="75501"/>
                  <a:pt x="933275" y="113251"/>
                  <a:pt x="822121" y="15100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reeform 2"/>
          <p:cNvSpPr/>
          <p:nvPr/>
        </p:nvSpPr>
        <p:spPr>
          <a:xfrm>
            <a:off x="2867815" y="2146473"/>
            <a:ext cx="3402081" cy="219107"/>
          </a:xfrm>
          <a:custGeom>
            <a:avLst/>
            <a:gdLst>
              <a:gd name="connsiteX0" fmla="*/ 970969 w 4536108"/>
              <a:gd name="connsiteY0" fmla="*/ 44649 h 292142"/>
              <a:gd name="connsiteX1" fmla="*/ 909423 w 4536108"/>
              <a:gd name="connsiteY1" fmla="*/ 44649 h 292142"/>
              <a:gd name="connsiteX2" fmla="*/ 258793 w 4536108"/>
              <a:gd name="connsiteY2" fmla="*/ 97403 h 292142"/>
              <a:gd name="connsiteX3" fmla="*/ 346716 w 4536108"/>
              <a:gd name="connsiteY3" fmla="*/ 273249 h 292142"/>
              <a:gd name="connsiteX4" fmla="*/ 4268085 w 4536108"/>
              <a:gd name="connsiteY4" fmla="*/ 264457 h 292142"/>
              <a:gd name="connsiteX5" fmla="*/ 3977939 w 4536108"/>
              <a:gd name="connsiteY5" fmla="*/ 71026 h 292142"/>
              <a:gd name="connsiteX6" fmla="*/ 2272231 w 4536108"/>
              <a:gd name="connsiteY6" fmla="*/ 688 h 292142"/>
              <a:gd name="connsiteX7" fmla="*/ 566523 w 4536108"/>
              <a:gd name="connsiteY7" fmla="*/ 106195 h 292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6108" h="292142">
                <a:moveTo>
                  <a:pt x="970969" y="44649"/>
                </a:moveTo>
                <a:cubicBezTo>
                  <a:pt x="999544" y="40253"/>
                  <a:pt x="909423" y="44649"/>
                  <a:pt x="909423" y="44649"/>
                </a:cubicBezTo>
                <a:cubicBezTo>
                  <a:pt x="790727" y="53441"/>
                  <a:pt x="352577" y="59303"/>
                  <a:pt x="258793" y="97403"/>
                </a:cubicBezTo>
                <a:cubicBezTo>
                  <a:pt x="165008" y="135503"/>
                  <a:pt x="-321499" y="245407"/>
                  <a:pt x="346716" y="273249"/>
                </a:cubicBezTo>
                <a:cubicBezTo>
                  <a:pt x="1014931" y="301091"/>
                  <a:pt x="3662881" y="298161"/>
                  <a:pt x="4268085" y="264457"/>
                </a:cubicBezTo>
                <a:cubicBezTo>
                  <a:pt x="4873289" y="230753"/>
                  <a:pt x="4310581" y="114988"/>
                  <a:pt x="3977939" y="71026"/>
                </a:cubicBezTo>
                <a:cubicBezTo>
                  <a:pt x="3645297" y="27064"/>
                  <a:pt x="2840800" y="-5173"/>
                  <a:pt x="2272231" y="688"/>
                </a:cubicBezTo>
                <a:cubicBezTo>
                  <a:pt x="1703662" y="6549"/>
                  <a:pt x="566523" y="106195"/>
                  <a:pt x="566523" y="10619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39923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54" y="1050722"/>
            <a:ext cx="4031859" cy="3746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6252" y="1585521"/>
            <a:ext cx="2154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That</a:t>
            </a:r>
            <a:r>
              <a:rPr lang="uk-UA" sz="1350" dirty="0"/>
              <a:t>’</a:t>
            </a:r>
            <a:r>
              <a:rPr lang="en-US" sz="1350" dirty="0"/>
              <a:t>s a big list of people to </a:t>
            </a:r>
          </a:p>
          <a:p>
            <a:r>
              <a:rPr lang="en-US" sz="1350" dirty="0"/>
              <a:t>Trust</a:t>
            </a:r>
          </a:p>
          <a:p>
            <a:endParaRPr lang="en-US" sz="1350" dirty="0"/>
          </a:p>
          <a:p>
            <a:r>
              <a:rPr lang="en-US" sz="1350" dirty="0"/>
              <a:t>Are they all trustable?</a:t>
            </a:r>
          </a:p>
        </p:txBody>
      </p:sp>
    </p:spTree>
    <p:extLst>
      <p:ext uri="{BB962C8B-B14F-4D97-AF65-F5344CB8AC3E}">
        <p14:creationId xmlns:p14="http://schemas.microsoft.com/office/powerpoint/2010/main" val="1783258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654" y="1050722"/>
            <a:ext cx="4031859" cy="3746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6252" y="1585521"/>
            <a:ext cx="2154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That</a:t>
            </a:r>
            <a:r>
              <a:rPr lang="uk-UA" sz="1350" dirty="0"/>
              <a:t>’</a:t>
            </a:r>
            <a:r>
              <a:rPr lang="en-US" sz="1350" dirty="0"/>
              <a:t>s a big list of people to </a:t>
            </a:r>
          </a:p>
          <a:p>
            <a:r>
              <a:rPr lang="en-US" sz="1350" dirty="0"/>
              <a:t>Trust</a:t>
            </a:r>
          </a:p>
          <a:p>
            <a:endParaRPr lang="en-US" sz="1350" dirty="0"/>
          </a:p>
          <a:p>
            <a:r>
              <a:rPr lang="en-US" sz="1350" dirty="0"/>
              <a:t>Are they all trustable?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422" y="1906398"/>
            <a:ext cx="3694259" cy="293509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3603234" y="1979377"/>
            <a:ext cx="791070" cy="305710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4178422" y="1543909"/>
            <a:ext cx="1237643" cy="1965081"/>
          </a:xfrm>
          <a:custGeom>
            <a:avLst/>
            <a:gdLst>
              <a:gd name="connsiteX0" fmla="*/ 0 w 1585324"/>
              <a:gd name="connsiteY0" fmla="*/ 546381 h 2955601"/>
              <a:gd name="connsiteX1" fmla="*/ 1040234 w 1585324"/>
              <a:gd name="connsiteY1" fmla="*/ 1097 h 2955601"/>
              <a:gd name="connsiteX2" fmla="*/ 1568741 w 1585324"/>
              <a:gd name="connsiteY2" fmla="*/ 672216 h 2955601"/>
              <a:gd name="connsiteX3" fmla="*/ 1459684 w 1585324"/>
              <a:gd name="connsiteY3" fmla="*/ 2761075 h 2955601"/>
              <a:gd name="connsiteX4" fmla="*/ 1535185 w 1585324"/>
              <a:gd name="connsiteY4" fmla="*/ 2853354 h 2955601"/>
              <a:gd name="connsiteX5" fmla="*/ 1451295 w 1585324"/>
              <a:gd name="connsiteY5" fmla="*/ 2954021 h 2955601"/>
              <a:gd name="connsiteX6" fmla="*/ 1241570 w 1585324"/>
              <a:gd name="connsiteY6" fmla="*/ 2769464 h 2955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5324" h="2955601">
                <a:moveTo>
                  <a:pt x="0" y="546381"/>
                </a:moveTo>
                <a:cubicBezTo>
                  <a:pt x="389388" y="263253"/>
                  <a:pt x="778777" y="-19875"/>
                  <a:pt x="1040234" y="1097"/>
                </a:cubicBezTo>
                <a:cubicBezTo>
                  <a:pt x="1301691" y="22069"/>
                  <a:pt x="1498833" y="212220"/>
                  <a:pt x="1568741" y="672216"/>
                </a:cubicBezTo>
                <a:cubicBezTo>
                  <a:pt x="1638649" y="1132212"/>
                  <a:pt x="1465277" y="2397552"/>
                  <a:pt x="1459684" y="2761075"/>
                </a:cubicBezTo>
                <a:cubicBezTo>
                  <a:pt x="1454091" y="3124598"/>
                  <a:pt x="1536583" y="2821196"/>
                  <a:pt x="1535185" y="2853354"/>
                </a:cubicBezTo>
                <a:cubicBezTo>
                  <a:pt x="1533787" y="2885512"/>
                  <a:pt x="1500231" y="2968003"/>
                  <a:pt x="1451295" y="2954021"/>
                </a:cubicBezTo>
                <a:cubicBezTo>
                  <a:pt x="1402359" y="2940039"/>
                  <a:pt x="1321964" y="2854751"/>
                  <a:pt x="1241570" y="2769464"/>
                </a:cubicBez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4295765" y="3508990"/>
            <a:ext cx="3361446" cy="503240"/>
          </a:xfrm>
          <a:custGeom>
            <a:avLst/>
            <a:gdLst>
              <a:gd name="connsiteX0" fmla="*/ 829551 w 4481928"/>
              <a:gd name="connsiteY0" fmla="*/ 113336 h 670986"/>
              <a:gd name="connsiteX1" fmla="*/ 762439 w 4481928"/>
              <a:gd name="connsiteY1" fmla="*/ 113336 h 670986"/>
              <a:gd name="connsiteX2" fmla="*/ 99708 w 4481928"/>
              <a:gd name="connsiteY2" fmla="*/ 96558 h 670986"/>
              <a:gd name="connsiteX3" fmla="*/ 57763 w 4481928"/>
              <a:gd name="connsiteY3" fmla="*/ 398561 h 670986"/>
              <a:gd name="connsiteX4" fmla="*/ 250710 w 4481928"/>
              <a:gd name="connsiteY4" fmla="*/ 667009 h 670986"/>
              <a:gd name="connsiteX5" fmla="*/ 2658351 w 4481928"/>
              <a:gd name="connsiteY5" fmla="*/ 566341 h 670986"/>
              <a:gd name="connsiteX6" fmla="*/ 3891532 w 4481928"/>
              <a:gd name="connsiteY6" fmla="*/ 524396 h 670986"/>
              <a:gd name="connsiteX7" fmla="*/ 4420039 w 4481928"/>
              <a:gd name="connsiteY7" fmla="*/ 516007 h 670986"/>
              <a:gd name="connsiteX8" fmla="*/ 4436817 w 4481928"/>
              <a:gd name="connsiteY8" fmla="*/ 172058 h 670986"/>
              <a:gd name="connsiteX9" fmla="*/ 4109646 w 4481928"/>
              <a:gd name="connsiteY9" fmla="*/ 4279 h 670986"/>
              <a:gd name="connsiteX10" fmla="*/ 1156721 w 4481928"/>
              <a:gd name="connsiteY10" fmla="*/ 46224 h 670986"/>
              <a:gd name="connsiteX11" fmla="*/ 703716 w 4481928"/>
              <a:gd name="connsiteY11" fmla="*/ 54613 h 670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81928" h="670986">
                <a:moveTo>
                  <a:pt x="829551" y="113336"/>
                </a:moveTo>
                <a:cubicBezTo>
                  <a:pt x="856815" y="114734"/>
                  <a:pt x="762439" y="113336"/>
                  <a:pt x="762439" y="113336"/>
                </a:cubicBezTo>
                <a:cubicBezTo>
                  <a:pt x="640798" y="110540"/>
                  <a:pt x="217154" y="49021"/>
                  <a:pt x="99708" y="96558"/>
                </a:cubicBezTo>
                <a:cubicBezTo>
                  <a:pt x="-17738" y="144095"/>
                  <a:pt x="32596" y="303486"/>
                  <a:pt x="57763" y="398561"/>
                </a:cubicBezTo>
                <a:cubicBezTo>
                  <a:pt x="82930" y="493636"/>
                  <a:pt x="-182721" y="639046"/>
                  <a:pt x="250710" y="667009"/>
                </a:cubicBezTo>
                <a:cubicBezTo>
                  <a:pt x="684141" y="694972"/>
                  <a:pt x="2658351" y="566341"/>
                  <a:pt x="2658351" y="566341"/>
                </a:cubicBezTo>
                <a:lnTo>
                  <a:pt x="3891532" y="524396"/>
                </a:lnTo>
                <a:cubicBezTo>
                  <a:pt x="4185147" y="516007"/>
                  <a:pt x="4329158" y="574730"/>
                  <a:pt x="4420039" y="516007"/>
                </a:cubicBezTo>
                <a:cubicBezTo>
                  <a:pt x="4510920" y="457284"/>
                  <a:pt x="4488549" y="257346"/>
                  <a:pt x="4436817" y="172058"/>
                </a:cubicBezTo>
                <a:cubicBezTo>
                  <a:pt x="4385085" y="86770"/>
                  <a:pt x="4656329" y="25251"/>
                  <a:pt x="4109646" y="4279"/>
                </a:cubicBezTo>
                <a:cubicBezTo>
                  <a:pt x="3562963" y="-16693"/>
                  <a:pt x="1156721" y="46224"/>
                  <a:pt x="1156721" y="46224"/>
                </a:cubicBezTo>
                <a:lnTo>
                  <a:pt x="703716" y="54613"/>
                </a:lnTo>
              </a:path>
            </a:pathLst>
          </a:cu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 rot="20243328">
            <a:off x="2153891" y="2426994"/>
            <a:ext cx="147348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</a:p>
        </p:txBody>
      </p:sp>
    </p:spTree>
    <p:extLst>
      <p:ext uri="{BB962C8B-B14F-4D97-AF65-F5344CB8AC3E}">
        <p14:creationId xmlns:p14="http://schemas.microsoft.com/office/powerpoint/2010/main" val="942218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Trust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44" y="1038137"/>
            <a:ext cx="4031859" cy="3746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6252" y="1585521"/>
            <a:ext cx="21546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That</a:t>
            </a:r>
            <a:r>
              <a:rPr lang="uk-UA" sz="1350" dirty="0"/>
              <a:t>’</a:t>
            </a:r>
            <a:r>
              <a:rPr lang="en-US" sz="1350" dirty="0"/>
              <a:t>s a big list of people to </a:t>
            </a:r>
          </a:p>
          <a:p>
            <a:r>
              <a:rPr lang="en-US" sz="1350" dirty="0"/>
              <a:t>Trust</a:t>
            </a:r>
          </a:p>
          <a:p>
            <a:endParaRPr lang="en-US" sz="1350" dirty="0"/>
          </a:p>
          <a:p>
            <a:r>
              <a:rPr lang="en-US" sz="1350" dirty="0"/>
              <a:t>Are they </a:t>
            </a:r>
            <a:r>
              <a:rPr lang="en-US" sz="1350"/>
              <a:t>all trustable?</a:t>
            </a:r>
          </a:p>
        </p:txBody>
      </p:sp>
      <p:sp>
        <p:nvSpPr>
          <p:cNvPr id="7" name="Freeform 6"/>
          <p:cNvSpPr/>
          <p:nvPr/>
        </p:nvSpPr>
        <p:spPr>
          <a:xfrm>
            <a:off x="3571775" y="2086337"/>
            <a:ext cx="791070" cy="305710"/>
          </a:xfrm>
          <a:custGeom>
            <a:avLst/>
            <a:gdLst>
              <a:gd name="connsiteX0" fmla="*/ 1023240 w 1054760"/>
              <a:gd name="connsiteY0" fmla="*/ 145979 h 407613"/>
              <a:gd name="connsiteX1" fmla="*/ 947739 w 1054760"/>
              <a:gd name="connsiteY1" fmla="*/ 112423 h 407613"/>
              <a:gd name="connsiteX2" fmla="*/ 142396 w 1054760"/>
              <a:gd name="connsiteY2" fmla="*/ 3366 h 407613"/>
              <a:gd name="connsiteX3" fmla="*/ 8172 w 1054760"/>
              <a:gd name="connsiteY3" fmla="*/ 255036 h 407613"/>
              <a:gd name="connsiteX4" fmla="*/ 243064 w 1054760"/>
              <a:gd name="connsiteY4" fmla="*/ 389260 h 407613"/>
              <a:gd name="connsiteX5" fmla="*/ 956128 w 1054760"/>
              <a:gd name="connsiteY5" fmla="*/ 380871 h 407613"/>
              <a:gd name="connsiteX6" fmla="*/ 889016 w 1054760"/>
              <a:gd name="connsiteY6" fmla="*/ 154368 h 407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4760" h="407613">
                <a:moveTo>
                  <a:pt x="1023240" y="145979"/>
                </a:moveTo>
                <a:cubicBezTo>
                  <a:pt x="1058893" y="141085"/>
                  <a:pt x="1094546" y="136192"/>
                  <a:pt x="947739" y="112423"/>
                </a:cubicBezTo>
                <a:cubicBezTo>
                  <a:pt x="800932" y="88654"/>
                  <a:pt x="298990" y="-20403"/>
                  <a:pt x="142396" y="3366"/>
                </a:cubicBezTo>
                <a:cubicBezTo>
                  <a:pt x="-14198" y="27135"/>
                  <a:pt x="-8606" y="190720"/>
                  <a:pt x="8172" y="255036"/>
                </a:cubicBezTo>
                <a:cubicBezTo>
                  <a:pt x="24950" y="319352"/>
                  <a:pt x="85071" y="368288"/>
                  <a:pt x="243064" y="389260"/>
                </a:cubicBezTo>
                <a:cubicBezTo>
                  <a:pt x="401057" y="410232"/>
                  <a:pt x="848469" y="420020"/>
                  <a:pt x="956128" y="380871"/>
                </a:cubicBezTo>
                <a:cubicBezTo>
                  <a:pt x="1063787" y="341722"/>
                  <a:pt x="976401" y="248045"/>
                  <a:pt x="889016" y="154368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45" y="1688124"/>
            <a:ext cx="3500861" cy="336305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892880" y="4187092"/>
            <a:ext cx="1777327" cy="625343"/>
          </a:xfrm>
          <a:custGeom>
            <a:avLst/>
            <a:gdLst>
              <a:gd name="connsiteX0" fmla="*/ 1462511 w 2369769"/>
              <a:gd name="connsiteY0" fmla="*/ 747678 h 833791"/>
              <a:gd name="connsiteX1" fmla="*/ 2095557 w 2369769"/>
              <a:gd name="connsiteY1" fmla="*/ 738885 h 833791"/>
              <a:gd name="connsiteX2" fmla="*/ 2359327 w 2369769"/>
              <a:gd name="connsiteY2" fmla="*/ 686131 h 833791"/>
              <a:gd name="connsiteX3" fmla="*/ 2262611 w 2369769"/>
              <a:gd name="connsiteY3" fmla="*/ 141008 h 833791"/>
              <a:gd name="connsiteX4" fmla="*/ 1770242 w 2369769"/>
              <a:gd name="connsiteY4" fmla="*/ 61878 h 833791"/>
              <a:gd name="connsiteX5" fmla="*/ 99703 w 2369769"/>
              <a:gd name="connsiteY5" fmla="*/ 53085 h 833791"/>
              <a:gd name="connsiteX6" fmla="*/ 310719 w 2369769"/>
              <a:gd name="connsiteY6" fmla="*/ 765262 h 833791"/>
              <a:gd name="connsiteX7" fmla="*/ 1304250 w 2369769"/>
              <a:gd name="connsiteY7" fmla="*/ 765262 h 83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769" h="833791">
                <a:moveTo>
                  <a:pt x="1462511" y="747678"/>
                </a:moveTo>
                <a:cubicBezTo>
                  <a:pt x="1704299" y="748410"/>
                  <a:pt x="1946088" y="749143"/>
                  <a:pt x="2095557" y="738885"/>
                </a:cubicBezTo>
                <a:cubicBezTo>
                  <a:pt x="2245026" y="728627"/>
                  <a:pt x="2331485" y="785777"/>
                  <a:pt x="2359327" y="686131"/>
                </a:cubicBezTo>
                <a:cubicBezTo>
                  <a:pt x="2387169" y="586485"/>
                  <a:pt x="2360792" y="245050"/>
                  <a:pt x="2262611" y="141008"/>
                </a:cubicBezTo>
                <a:cubicBezTo>
                  <a:pt x="2164430" y="36966"/>
                  <a:pt x="2130727" y="76532"/>
                  <a:pt x="1770242" y="61878"/>
                </a:cubicBezTo>
                <a:cubicBezTo>
                  <a:pt x="1409757" y="47224"/>
                  <a:pt x="342957" y="-64146"/>
                  <a:pt x="99703" y="53085"/>
                </a:cubicBezTo>
                <a:cubicBezTo>
                  <a:pt x="-143551" y="170316"/>
                  <a:pt x="109961" y="646566"/>
                  <a:pt x="310719" y="765262"/>
                </a:cubicBezTo>
                <a:cubicBezTo>
                  <a:pt x="511477" y="883958"/>
                  <a:pt x="907863" y="824610"/>
                  <a:pt x="1304250" y="765262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Freeform 11"/>
          <p:cNvSpPr/>
          <p:nvPr/>
        </p:nvSpPr>
        <p:spPr>
          <a:xfrm>
            <a:off x="4123594" y="1932021"/>
            <a:ext cx="1444628" cy="2150825"/>
          </a:xfrm>
          <a:custGeom>
            <a:avLst/>
            <a:gdLst>
              <a:gd name="connsiteX0" fmla="*/ 0 w 1926170"/>
              <a:gd name="connsiteY0" fmla="*/ 228723 h 2867767"/>
              <a:gd name="connsiteX1" fmla="*/ 175846 w 1926170"/>
              <a:gd name="connsiteY1" fmla="*/ 114423 h 2867767"/>
              <a:gd name="connsiteX2" fmla="*/ 729762 w 1926170"/>
              <a:gd name="connsiteY2" fmla="*/ 114423 h 2867767"/>
              <a:gd name="connsiteX3" fmla="*/ 1644162 w 1926170"/>
              <a:gd name="connsiteY3" fmla="*/ 1600323 h 2867767"/>
              <a:gd name="connsiteX4" fmla="*/ 1776046 w 1926170"/>
              <a:gd name="connsiteY4" fmla="*/ 2822454 h 2867767"/>
              <a:gd name="connsiteX5" fmla="*/ 1925515 w 1926170"/>
              <a:gd name="connsiteY5" fmla="*/ 2629023 h 2867767"/>
              <a:gd name="connsiteX6" fmla="*/ 1714500 w 1926170"/>
              <a:gd name="connsiteY6" fmla="*/ 2857623 h 2867767"/>
              <a:gd name="connsiteX7" fmla="*/ 1635369 w 1926170"/>
              <a:gd name="connsiteY7" fmla="*/ 2593854 h 286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26170" h="2867767">
                <a:moveTo>
                  <a:pt x="0" y="228723"/>
                </a:moveTo>
                <a:cubicBezTo>
                  <a:pt x="27109" y="181098"/>
                  <a:pt x="54219" y="133473"/>
                  <a:pt x="175846" y="114423"/>
                </a:cubicBezTo>
                <a:cubicBezTo>
                  <a:pt x="297473" y="95373"/>
                  <a:pt x="485043" y="-133227"/>
                  <a:pt x="729762" y="114423"/>
                </a:cubicBezTo>
                <a:cubicBezTo>
                  <a:pt x="974481" y="362073"/>
                  <a:pt x="1469781" y="1148985"/>
                  <a:pt x="1644162" y="1600323"/>
                </a:cubicBezTo>
                <a:cubicBezTo>
                  <a:pt x="1818543" y="2051661"/>
                  <a:pt x="1729154" y="2651004"/>
                  <a:pt x="1776046" y="2822454"/>
                </a:cubicBezTo>
                <a:cubicBezTo>
                  <a:pt x="1822938" y="2993904"/>
                  <a:pt x="1935773" y="2623162"/>
                  <a:pt x="1925515" y="2629023"/>
                </a:cubicBezTo>
                <a:cubicBezTo>
                  <a:pt x="1915257" y="2634885"/>
                  <a:pt x="1762858" y="2863484"/>
                  <a:pt x="1714500" y="2857623"/>
                </a:cubicBezTo>
                <a:cubicBezTo>
                  <a:pt x="1666142" y="2851762"/>
                  <a:pt x="1635369" y="2593854"/>
                  <a:pt x="1635369" y="2593854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/>
          <p:cNvSpPr txBox="1"/>
          <p:nvPr/>
        </p:nvSpPr>
        <p:spPr>
          <a:xfrm rot="20243328">
            <a:off x="2153891" y="2426994"/>
            <a:ext cx="1473480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chemeClr val="accent4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Evidently Not!</a:t>
            </a:r>
          </a:p>
        </p:txBody>
      </p:sp>
    </p:spTree>
    <p:extLst>
      <p:ext uri="{BB962C8B-B14F-4D97-AF65-F5344CB8AC3E}">
        <p14:creationId xmlns:p14="http://schemas.microsoft.com/office/powerpoint/2010/main" val="321849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With unpleasant consequences when it all goes wrong</a:t>
            </a:r>
          </a:p>
        </p:txBody>
      </p:sp>
    </p:spTree>
    <p:extLst>
      <p:ext uri="{BB962C8B-B14F-4D97-AF65-F5344CB8AC3E}">
        <p14:creationId xmlns:p14="http://schemas.microsoft.com/office/powerpoint/2010/main" val="1957261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With unpleasant consequences when it all goes wrong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661">
            <a:off x="1558599" y="1367127"/>
            <a:ext cx="5464866" cy="40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5699588" y="4491554"/>
            <a:ext cx="2361993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1pPr>
            <a:lvl2pPr marL="742950" indent="-28575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2pPr>
            <a:lvl3pPr marL="11430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3pPr>
            <a:lvl4pPr marL="16002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4pPr>
            <a:lvl5pPr marL="2057400" indent="-228600" algn="ctr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sym typeface="Gill Sans" charset="0"/>
              </a:defRPr>
            </a:lvl9pPr>
          </a:lstStyle>
          <a:p>
            <a:pPr eaLnBrk="1" hangingPunct="1"/>
            <a:r>
              <a:rPr lang="en-US" altLang="en-US" sz="1575">
                <a:solidFill>
                  <a:schemeClr val="tx1"/>
                </a:solidFill>
                <a:ea typeface="ＭＳ Ｐゴシック" charset="-128"/>
              </a:rPr>
              <a:t>International Herald Tribune </a:t>
            </a:r>
          </a:p>
          <a:p>
            <a:pPr eaLnBrk="1" hangingPunct="1"/>
            <a:r>
              <a:rPr lang="en-US" altLang="en-US" sz="1575" dirty="0">
                <a:solidFill>
                  <a:schemeClr val="tx1"/>
                </a:solidFill>
                <a:ea typeface="ＭＳ Ｐゴシック" charset="-128"/>
              </a:rPr>
              <a:t>Sep 13, 2011 Front Page</a:t>
            </a:r>
          </a:p>
        </p:txBody>
      </p:sp>
    </p:spTree>
    <p:extLst>
      <p:ext uri="{BB962C8B-B14F-4D97-AF65-F5344CB8AC3E}">
        <p14:creationId xmlns:p14="http://schemas.microsoft.com/office/powerpoint/2010/main" val="53300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7639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7498">
            <a:off x="1948237" y="1747469"/>
            <a:ext cx="3735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awesomely bad!</a:t>
            </a:r>
          </a:p>
        </p:txBody>
      </p:sp>
    </p:spTree>
    <p:extLst>
      <p:ext uri="{BB962C8B-B14F-4D97-AF65-F5344CB8AC3E}">
        <p14:creationId xmlns:p14="http://schemas.microsoft.com/office/powerpoint/2010/main" val="488417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What’s going wrong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TLS handshake cannot specify WHICH CA should be used to validate the digital certificate</a:t>
            </a:r>
          </a:p>
          <a:p>
            <a:r>
              <a:rPr lang="en-US" dirty="0" smtClean="0"/>
              <a:t>Your browser will allow ANY CA to be used to validate a certificate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 rot="21117498">
            <a:off x="1948237" y="1747469"/>
            <a:ext cx="3735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WOW! That’s awesomely bad!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53" y="2277120"/>
            <a:ext cx="1802926" cy="1794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2479" y="2277121"/>
            <a:ext cx="3197869" cy="15465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Here’s a lock – it might be the lock on your front door for all I know.</a:t>
            </a:r>
          </a:p>
          <a:p>
            <a:endParaRPr lang="en-US" sz="1350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  <a:p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lock might LOOK secure, but don</a:t>
            </a:r>
            <a:r>
              <a:rPr lang="uk-UA" sz="135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’</a:t>
            </a:r>
            <a:r>
              <a:rPr lang="en-US" sz="1350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 worry – literally ANY key can open it!</a:t>
            </a:r>
          </a:p>
        </p:txBody>
      </p:sp>
    </p:spTree>
    <p:extLst>
      <p:ext uri="{BB962C8B-B14F-4D97-AF65-F5344CB8AC3E}">
        <p14:creationId xmlns:p14="http://schemas.microsoft.com/office/powerpoint/2010/main" val="114785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all about cryptography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715" y="1959142"/>
            <a:ext cx="2189527" cy="922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475" y="2998364"/>
            <a:ext cx="1163503" cy="779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154" y="2172395"/>
            <a:ext cx="1918981" cy="825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564" y="2998365"/>
            <a:ext cx="2409737" cy="17909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6988" y="1575344"/>
            <a:ext cx="2243148" cy="152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Lets </a:t>
            </a:r>
            <a:r>
              <a:rPr lang="en-US" dirty="0"/>
              <a:t>u</a:t>
            </a:r>
            <a:r>
              <a:rPr lang="en-US" dirty="0" smtClean="0"/>
              <a:t>se the DNS!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463" y="2166344"/>
            <a:ext cx="4029075" cy="2466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57877" y="4739785"/>
            <a:ext cx="19550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cafepress.com</a:t>
            </a:r>
            <a:r>
              <a:rPr lang="en-US" sz="1350" dirty="0"/>
              <a:t>/</a:t>
            </a:r>
            <a:r>
              <a:rPr lang="en-US" sz="1350" dirty="0" err="1"/>
              <a:t>nxdomain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67812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</p:txBody>
      </p:sp>
    </p:spTree>
    <p:extLst>
      <p:ext uri="{BB962C8B-B14F-4D97-AF65-F5344CB8AC3E}">
        <p14:creationId xmlns:p14="http://schemas.microsoft.com/office/powerpoint/2010/main" val="1302642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Seriously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Where better to find out the public key associated with a DNS name than to look it up in the DNS?</a:t>
            </a:r>
          </a:p>
          <a:p>
            <a:pPr lvl="1"/>
            <a:r>
              <a:rPr lang="en-US" dirty="0" smtClean="0"/>
              <a:t>Why not query the DNS for the HSTS record?</a:t>
            </a:r>
          </a:p>
          <a:p>
            <a:pPr lvl="1"/>
            <a:r>
              <a:rPr lang="en-US" dirty="0" smtClean="0"/>
              <a:t>Why not query the DNS for the issuer CA?</a:t>
            </a:r>
          </a:p>
          <a:p>
            <a:pPr lvl="1"/>
            <a:r>
              <a:rPr lang="en-US" dirty="0" smtClean="0"/>
              <a:t>Why not query the DNS for the hash of the domain name cert?</a:t>
            </a:r>
          </a:p>
          <a:p>
            <a:pPr lvl="1"/>
            <a:r>
              <a:rPr lang="en-US" dirty="0" smtClean="0"/>
              <a:t>Why not query the DNS for the domain name public key cert as a simple self-signed cert? 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20187315">
            <a:off x="1679174" y="3116460"/>
            <a:ext cx="423866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Who needs CA’s anyway?</a:t>
            </a:r>
          </a:p>
        </p:txBody>
      </p:sp>
    </p:spTree>
    <p:extLst>
      <p:ext uri="{BB962C8B-B14F-4D97-AF65-F5344CB8AC3E}">
        <p14:creationId xmlns:p14="http://schemas.microsoft.com/office/powerpoint/2010/main" val="2032798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DNS to associated domain name public key certificates with domain name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9"/>
          <a:stretch/>
        </p:blipFill>
        <p:spPr>
          <a:xfrm>
            <a:off x="2600328" y="2248721"/>
            <a:ext cx="3541103" cy="263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234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TLS with DANE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Client receives server cert in Server Hello</a:t>
            </a:r>
          </a:p>
          <a:p>
            <a:pPr lvl="1"/>
            <a:r>
              <a:rPr lang="en-US" i="1" dirty="0" smtClean="0"/>
              <a:t>Client lookups the DNS for the TLSA Resource Record of the domain name</a:t>
            </a:r>
          </a:p>
          <a:p>
            <a:pPr lvl="1"/>
            <a:r>
              <a:rPr lang="en-US" i="1" dirty="0" smtClean="0"/>
              <a:t>Client validates the presented certificate against the TLSA RR</a:t>
            </a:r>
          </a:p>
          <a:p>
            <a:r>
              <a:rPr lang="en-US" dirty="0" smtClean="0"/>
              <a:t>Client performs Client Key exchange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6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search for small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BUT </a:t>
            </a:r>
          </a:p>
          <a:p>
            <a:r>
              <a:rPr lang="en-US" dirty="0" smtClean="0"/>
              <a:t>Large keys and the DNS don</a:t>
            </a:r>
            <a:r>
              <a:rPr lang="mr-IN" dirty="0" smtClean="0"/>
              <a:t>’</a:t>
            </a:r>
            <a:r>
              <a:rPr lang="en-US" dirty="0" smtClean="0"/>
              <a:t>t mix very well:</a:t>
            </a:r>
          </a:p>
          <a:p>
            <a:pPr lvl="1"/>
            <a:r>
              <a:rPr lang="en-US" dirty="0" smtClean="0"/>
              <a:t>Either we try and make UDP fragmentation work reliably (for once!)</a:t>
            </a:r>
          </a:p>
          <a:p>
            <a:pPr lvl="1"/>
            <a:r>
              <a:rPr lang="en-US" dirty="0" smtClean="0"/>
              <a:t>Or we switch the DNS to use TCP</a:t>
            </a:r>
          </a:p>
          <a:p>
            <a:pPr lvl="1"/>
            <a:endParaRPr lang="en-US" dirty="0"/>
          </a:p>
          <a:p>
            <a:r>
              <a:rPr lang="en-US" dirty="0" smtClean="0"/>
              <a:t>Neither option sounds like fun!</a:t>
            </a:r>
          </a:p>
          <a:p>
            <a:r>
              <a:rPr lang="en-US" dirty="0" smtClean="0"/>
              <a:t>So can we defer the crunch time for a while?</a:t>
            </a:r>
          </a:p>
        </p:txBody>
      </p:sp>
    </p:spTree>
    <p:extLst>
      <p:ext uri="{BB962C8B-B14F-4D97-AF65-F5344CB8AC3E}">
        <p14:creationId xmlns:p14="http://schemas.microsoft.com/office/powerpoint/2010/main" val="157858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Elliptical Curves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53" y="854075"/>
            <a:ext cx="4897901" cy="41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64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Elliptical Curves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53" y="854075"/>
            <a:ext cx="4897901" cy="4106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5904" y="1604395"/>
            <a:ext cx="54140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“It is not immediately obvious why verification even functions correctly.”</a:t>
            </a:r>
          </a:p>
        </p:txBody>
      </p:sp>
      <p:sp>
        <p:nvSpPr>
          <p:cNvPr id="7" name="Freeform 6"/>
          <p:cNvSpPr/>
          <p:nvPr/>
        </p:nvSpPr>
        <p:spPr>
          <a:xfrm>
            <a:off x="1374502" y="1567109"/>
            <a:ext cx="5326132" cy="850465"/>
          </a:xfrm>
          <a:custGeom>
            <a:avLst/>
            <a:gdLst>
              <a:gd name="connsiteX0" fmla="*/ 2862373 w 7101509"/>
              <a:gd name="connsiteY0" fmla="*/ 91664 h 1133953"/>
              <a:gd name="connsiteX1" fmla="*/ 1645969 w 7101509"/>
              <a:gd name="connsiteY1" fmla="*/ 49719 h 1133953"/>
              <a:gd name="connsiteX2" fmla="*/ 404398 w 7101509"/>
              <a:gd name="connsiteY2" fmla="*/ 41330 h 1133953"/>
              <a:gd name="connsiteX3" fmla="*/ 60450 w 7101509"/>
              <a:gd name="connsiteY3" fmla="*/ 611781 h 1133953"/>
              <a:gd name="connsiteX4" fmla="*/ 135951 w 7101509"/>
              <a:gd name="connsiteY4" fmla="*/ 1106732 h 1133953"/>
              <a:gd name="connsiteX5" fmla="*/ 1360743 w 7101509"/>
              <a:gd name="connsiteY5" fmla="*/ 1073176 h 1133953"/>
              <a:gd name="connsiteX6" fmla="*/ 4598894 w 7101509"/>
              <a:gd name="connsiteY6" fmla="*/ 1039620 h 1133953"/>
              <a:gd name="connsiteX7" fmla="*/ 5681073 w 7101509"/>
              <a:gd name="connsiteY7" fmla="*/ 1089954 h 1133953"/>
              <a:gd name="connsiteX8" fmla="*/ 6947811 w 7101509"/>
              <a:gd name="connsiteY8" fmla="*/ 1022842 h 1133953"/>
              <a:gd name="connsiteX9" fmla="*/ 7031701 w 7101509"/>
              <a:gd name="connsiteY9" fmla="*/ 402056 h 1133953"/>
              <a:gd name="connsiteX10" fmla="*/ 6511584 w 7101509"/>
              <a:gd name="connsiteY10" fmla="*/ 116831 h 1133953"/>
              <a:gd name="connsiteX11" fmla="*/ 3206321 w 7101509"/>
              <a:gd name="connsiteY11" fmla="*/ 7774 h 113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101509" h="1133953">
                <a:moveTo>
                  <a:pt x="2862373" y="91664"/>
                </a:moveTo>
                <a:lnTo>
                  <a:pt x="1645969" y="49719"/>
                </a:lnTo>
                <a:cubicBezTo>
                  <a:pt x="1236307" y="41330"/>
                  <a:pt x="668651" y="-52347"/>
                  <a:pt x="404398" y="41330"/>
                </a:cubicBezTo>
                <a:cubicBezTo>
                  <a:pt x="140145" y="135007"/>
                  <a:pt x="105191" y="434214"/>
                  <a:pt x="60450" y="611781"/>
                </a:cubicBezTo>
                <a:cubicBezTo>
                  <a:pt x="15709" y="789348"/>
                  <a:pt x="-80765" y="1029833"/>
                  <a:pt x="135951" y="1106732"/>
                </a:cubicBezTo>
                <a:cubicBezTo>
                  <a:pt x="352666" y="1183631"/>
                  <a:pt x="1360743" y="1073176"/>
                  <a:pt x="1360743" y="1073176"/>
                </a:cubicBezTo>
                <a:lnTo>
                  <a:pt x="4598894" y="1039620"/>
                </a:lnTo>
                <a:cubicBezTo>
                  <a:pt x="5318949" y="1042416"/>
                  <a:pt x="5289587" y="1092750"/>
                  <a:pt x="5681073" y="1089954"/>
                </a:cubicBezTo>
                <a:cubicBezTo>
                  <a:pt x="6072559" y="1087158"/>
                  <a:pt x="6722707" y="1137492"/>
                  <a:pt x="6947811" y="1022842"/>
                </a:cubicBezTo>
                <a:cubicBezTo>
                  <a:pt x="7172915" y="908192"/>
                  <a:pt x="7104405" y="553058"/>
                  <a:pt x="7031701" y="402056"/>
                </a:cubicBezTo>
                <a:cubicBezTo>
                  <a:pt x="6958997" y="251054"/>
                  <a:pt x="7149147" y="182545"/>
                  <a:pt x="6511584" y="116831"/>
                </a:cubicBezTo>
                <a:cubicBezTo>
                  <a:pt x="5874021" y="51117"/>
                  <a:pt x="4540171" y="29445"/>
                  <a:pt x="3206321" y="7774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2034345" y="3327481"/>
            <a:ext cx="1663418" cy="330923"/>
          </a:xfrm>
          <a:custGeom>
            <a:avLst/>
            <a:gdLst>
              <a:gd name="connsiteX0" fmla="*/ 170561 w 2217891"/>
              <a:gd name="connsiteY0" fmla="*/ 160529 h 441230"/>
              <a:gd name="connsiteX1" fmla="*/ 53115 w 2217891"/>
              <a:gd name="connsiteY1" fmla="*/ 277975 h 441230"/>
              <a:gd name="connsiteX2" fmla="*/ 925570 w 2217891"/>
              <a:gd name="connsiteY2" fmla="*/ 328309 h 441230"/>
              <a:gd name="connsiteX3" fmla="*/ 2108417 w 2217891"/>
              <a:gd name="connsiteY3" fmla="*/ 428977 h 441230"/>
              <a:gd name="connsiteX4" fmla="*/ 1949027 w 2217891"/>
              <a:gd name="connsiteY4" fmla="*/ 17916 h 441230"/>
              <a:gd name="connsiteX5" fmla="*/ 195727 w 2217891"/>
              <a:gd name="connsiteY5" fmla="*/ 68250 h 4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7891" h="441230">
                <a:moveTo>
                  <a:pt x="170561" y="160529"/>
                </a:moveTo>
                <a:cubicBezTo>
                  <a:pt x="48920" y="205270"/>
                  <a:pt x="-72720" y="250012"/>
                  <a:pt x="53115" y="277975"/>
                </a:cubicBezTo>
                <a:cubicBezTo>
                  <a:pt x="178950" y="305938"/>
                  <a:pt x="583020" y="303142"/>
                  <a:pt x="925570" y="328309"/>
                </a:cubicBezTo>
                <a:cubicBezTo>
                  <a:pt x="1268120" y="353476"/>
                  <a:pt x="1937841" y="480709"/>
                  <a:pt x="2108417" y="428977"/>
                </a:cubicBezTo>
                <a:cubicBezTo>
                  <a:pt x="2278993" y="377245"/>
                  <a:pt x="2267809" y="78037"/>
                  <a:pt x="1949027" y="17916"/>
                </a:cubicBezTo>
                <a:cubicBezTo>
                  <a:pt x="1630245" y="-42205"/>
                  <a:pt x="195727" y="68250"/>
                  <a:pt x="195727" y="6825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3257029" y="2457140"/>
            <a:ext cx="922205" cy="839733"/>
          </a:xfrm>
          <a:custGeom>
            <a:avLst/>
            <a:gdLst>
              <a:gd name="connsiteX0" fmla="*/ 0 w 1229607"/>
              <a:gd name="connsiteY0" fmla="*/ 1119644 h 1119644"/>
              <a:gd name="connsiteX1" fmla="*/ 805343 w 1229607"/>
              <a:gd name="connsiteY1" fmla="*/ 322690 h 1119644"/>
              <a:gd name="connsiteX2" fmla="*/ 1166070 w 1229607"/>
              <a:gd name="connsiteY2" fmla="*/ 3908 h 1119644"/>
              <a:gd name="connsiteX3" fmla="*/ 822121 w 1229607"/>
              <a:gd name="connsiteY3" fmla="*/ 138132 h 1119644"/>
              <a:gd name="connsiteX4" fmla="*/ 1191237 w 1229607"/>
              <a:gd name="connsiteY4" fmla="*/ 29075 h 1119644"/>
              <a:gd name="connsiteX5" fmla="*/ 1199626 w 1229607"/>
              <a:gd name="connsiteY5" fmla="*/ 339468 h 111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9607" h="1119644">
                <a:moveTo>
                  <a:pt x="0" y="1119644"/>
                </a:moveTo>
                <a:cubicBezTo>
                  <a:pt x="305499" y="814145"/>
                  <a:pt x="610998" y="508646"/>
                  <a:pt x="805343" y="322690"/>
                </a:cubicBezTo>
                <a:cubicBezTo>
                  <a:pt x="999688" y="136734"/>
                  <a:pt x="1163274" y="34668"/>
                  <a:pt x="1166070" y="3908"/>
                </a:cubicBezTo>
                <a:cubicBezTo>
                  <a:pt x="1168866" y="-26852"/>
                  <a:pt x="817927" y="133938"/>
                  <a:pt x="822121" y="138132"/>
                </a:cubicBezTo>
                <a:cubicBezTo>
                  <a:pt x="826315" y="142326"/>
                  <a:pt x="1128320" y="-4481"/>
                  <a:pt x="1191237" y="29075"/>
                </a:cubicBezTo>
                <a:cubicBezTo>
                  <a:pt x="1254154" y="62631"/>
                  <a:pt x="1226890" y="201049"/>
                  <a:pt x="1199626" y="339468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548506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ECDSA P-256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14440"/>
            <a:ext cx="61722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Elliptic Curve Cryptography allows for the construction of “strong” public/private key pairs with key lengths that are far shorter than equivalent strength keys using RSA </a:t>
            </a:r>
          </a:p>
          <a:p>
            <a:pPr marL="0" indent="0">
              <a:buNone/>
            </a:pPr>
            <a:endParaRPr lang="en-US" sz="2100" dirty="0"/>
          </a:p>
          <a:p>
            <a:pPr marL="42862" indent="0">
              <a:buNone/>
            </a:pPr>
            <a:r>
              <a:rPr lang="en-US" sz="2100" dirty="0"/>
              <a:t>256-bit ECC public key should provide comparable security to a 3072-bit RSA public key</a:t>
            </a:r>
          </a:p>
        </p:txBody>
      </p:sp>
    </p:spTree>
    <p:extLst>
      <p:ext uri="{BB962C8B-B14F-4D97-AF65-F5344CB8AC3E}">
        <p14:creationId xmlns:p14="http://schemas.microsoft.com/office/powerpoint/2010/main" val="212144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ECDSA </a:t>
            </a:r>
            <a:r>
              <a:rPr lang="en-US" dirty="0" err="1" smtClean="0"/>
              <a:t>vs</a:t>
            </a:r>
            <a:r>
              <a:rPr lang="en-US" dirty="0" smtClean="0"/>
              <a:t> RSS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43290" y="1384328"/>
            <a:ext cx="11365612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600" dirty="0">
                <a:latin typeface="Lucida Console"/>
                <a:cs typeface="Lucida Console"/>
              </a:rPr>
              <a:t>$ </a:t>
            </a:r>
            <a:r>
              <a:rPr lang="fr-FR" sz="600" dirty="0" err="1">
                <a:latin typeface="Lucida Console"/>
                <a:cs typeface="Lucida Console"/>
              </a:rPr>
              <a:t>dig</a:t>
            </a:r>
            <a:r>
              <a:rPr lang="fr-FR" sz="600" dirty="0">
                <a:latin typeface="Lucida Console"/>
                <a:cs typeface="Lucida Console"/>
              </a:rPr>
              <a:t> +</a:t>
            </a:r>
            <a:r>
              <a:rPr lang="fr-FR" sz="600" dirty="0" err="1">
                <a:latin typeface="Lucida Console"/>
                <a:cs typeface="Lucida Console"/>
              </a:rPr>
              <a:t>dnssec</a:t>
            </a:r>
            <a:r>
              <a:rPr lang="fr-FR" sz="600" dirty="0">
                <a:latin typeface="Lucida Console"/>
                <a:cs typeface="Lucida Console"/>
              </a:rPr>
              <a:t> u5221730329.s1425859199.i5075.vcf100.5a593.y.dotnxdomain.net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 &lt;&lt;&gt;&gt; </a:t>
            </a:r>
            <a:r>
              <a:rPr lang="fr-FR" sz="600" dirty="0" err="1">
                <a:latin typeface="Lucida Console"/>
                <a:cs typeface="Lucida Console"/>
              </a:rPr>
              <a:t>DiG</a:t>
            </a:r>
            <a:r>
              <a:rPr lang="fr-FR" sz="600" dirty="0">
                <a:latin typeface="Lucida Console"/>
                <a:cs typeface="Lucida Console"/>
              </a:rPr>
              <a:t> 9.9.6-P1 &lt;&lt;&gt;&gt; +</a:t>
            </a:r>
            <a:r>
              <a:rPr lang="fr-FR" sz="600" dirty="0" err="1">
                <a:latin typeface="Lucida Console"/>
                <a:cs typeface="Lucida Console"/>
              </a:rPr>
              <a:t>dnssec</a:t>
            </a:r>
            <a:r>
              <a:rPr lang="fr-FR" sz="600" dirty="0">
                <a:latin typeface="Lucida Console"/>
                <a:cs typeface="Lucida Console"/>
              </a:rPr>
              <a:t> u5221730329.s1425859199.i5075.vcf100.5a593.y.dotnxdomain.net</a:t>
            </a:r>
          </a:p>
          <a:p>
            <a:r>
              <a:rPr lang="fr-FR" sz="600" dirty="0">
                <a:latin typeface="Lucida Console"/>
                <a:cs typeface="Lucida Console"/>
              </a:rPr>
              <a:t>;; global options: +cmd</a:t>
            </a:r>
          </a:p>
          <a:p>
            <a:r>
              <a:rPr lang="fr-FR" sz="600" dirty="0">
                <a:latin typeface="Lucida Console"/>
                <a:cs typeface="Lucida Console"/>
              </a:rPr>
              <a:t>;; </a:t>
            </a:r>
            <a:r>
              <a:rPr lang="fr-FR" sz="600" dirty="0" err="1">
                <a:latin typeface="Lucida Console"/>
                <a:cs typeface="Lucida Console"/>
              </a:rPr>
              <a:t>Got</a:t>
            </a:r>
            <a:r>
              <a:rPr lang="fr-FR" sz="600" dirty="0">
                <a:latin typeface="Lucida Console"/>
                <a:cs typeface="Lucida Console"/>
              </a:rPr>
              <a:t> </a:t>
            </a:r>
            <a:r>
              <a:rPr lang="fr-FR" sz="600" dirty="0" err="1">
                <a:latin typeface="Lucida Console"/>
                <a:cs typeface="Lucida Console"/>
              </a:rPr>
              <a:t>answer</a:t>
            </a:r>
            <a:r>
              <a:rPr lang="fr-FR" sz="600" dirty="0">
                <a:latin typeface="Lucida Console"/>
                <a:cs typeface="Lucida Console"/>
              </a:rPr>
              <a:t>:</a:t>
            </a:r>
          </a:p>
          <a:p>
            <a:r>
              <a:rPr lang="fr-FR" sz="600" dirty="0">
                <a:latin typeface="Lucida Console"/>
                <a:cs typeface="Lucida Console"/>
              </a:rPr>
              <a:t>;; -&gt;&gt;HEADER&lt;&lt;- </a:t>
            </a:r>
            <a:r>
              <a:rPr lang="fr-FR" sz="600" dirty="0" err="1">
                <a:latin typeface="Lucida Console"/>
                <a:cs typeface="Lucida Console"/>
              </a:rPr>
              <a:t>opcode</a:t>
            </a:r>
            <a:r>
              <a:rPr lang="fr-FR" sz="600" dirty="0">
                <a:latin typeface="Lucida Console"/>
                <a:cs typeface="Lucida Console"/>
              </a:rPr>
              <a:t>: QUERY, </a:t>
            </a:r>
            <a:r>
              <a:rPr lang="fr-FR" sz="600" dirty="0" err="1">
                <a:latin typeface="Lucida Console"/>
                <a:cs typeface="Lucida Console"/>
              </a:rPr>
              <a:t>status</a:t>
            </a:r>
            <a:r>
              <a:rPr lang="fr-FR" sz="600" dirty="0">
                <a:latin typeface="Lucida Console"/>
                <a:cs typeface="Lucida Console"/>
              </a:rPr>
              <a:t>: NOERROR, id: 61126</a:t>
            </a:r>
          </a:p>
          <a:p>
            <a:r>
              <a:rPr lang="fr-FR" sz="600" dirty="0">
                <a:latin typeface="Lucida Console"/>
                <a:cs typeface="Lucida Console"/>
              </a:rPr>
              <a:t>;; flags: </a:t>
            </a:r>
            <a:r>
              <a:rPr lang="fr-FR" sz="600" dirty="0" err="1">
                <a:latin typeface="Lucida Console"/>
                <a:cs typeface="Lucida Console"/>
              </a:rPr>
              <a:t>qr</a:t>
            </a:r>
            <a:r>
              <a:rPr lang="fr-FR" sz="600" dirty="0">
                <a:latin typeface="Lucida Console"/>
                <a:cs typeface="Lucida Console"/>
              </a:rPr>
              <a:t> rd ra ad; QUERY: 1, ANSWER: 2, AUTHORITY: 4, ADDITIONAL: 1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OPT PSEUDOSECTION: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; EDNS: version: 0, flags: do; </a:t>
            </a:r>
            <a:r>
              <a:rPr lang="fr-FR" sz="600" dirty="0" err="1">
                <a:latin typeface="Lucida Console"/>
                <a:cs typeface="Lucida Console"/>
              </a:rPr>
              <a:t>udp</a:t>
            </a:r>
            <a:r>
              <a:rPr lang="fr-FR" sz="600" dirty="0">
                <a:latin typeface="Lucida Console"/>
                <a:cs typeface="Lucida Console"/>
              </a:rPr>
              <a:t>: 4096</a:t>
            </a:r>
          </a:p>
          <a:p>
            <a:r>
              <a:rPr lang="fr-FR" sz="600" dirty="0">
                <a:latin typeface="Lucida Console"/>
                <a:cs typeface="Lucida Console"/>
              </a:rPr>
              <a:t>;; QUESTION 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;u5221730329.s1425859199.i5075.vcf100.5a593.y.dotnxdomain.net. IN A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ANSWER 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u5221730329.s1425859199.i5075.vcf100.5a593.y.dotnxdomain.net. 1	IN A 144.76.167.10</a:t>
            </a:r>
          </a:p>
          <a:p>
            <a:r>
              <a:rPr lang="fr-FR" sz="600" dirty="0">
                <a:latin typeface="Lucida Console"/>
                <a:cs typeface="Lucida Console"/>
              </a:rPr>
              <a:t>u5221730329.s1425859199.i5075.vcf100.5a593.y.dotnxdomain.net. 1	IN RRSIG A 13 4 3600 20200724235900 20150301105936 35456 5a593.y.dotnxdomain.net. IMXSIJ/uKixSAt8GXsh6Lm8CvEOmK5n/5bPgsMmqXl7wQTy29P3OiSrB gtNtX5NkxMzt/3ojq3NbUgXa4aAe5A==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AUTHORITY 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ns1.5a593.y.dotnxdomain.net. 1	IN	NSEC	x.5a593.y.dotnxdomain.net. A RRSIG NSEC</a:t>
            </a:r>
          </a:p>
          <a:p>
            <a:r>
              <a:rPr lang="fr-FR" sz="600" dirty="0">
                <a:latin typeface="Lucida Console"/>
                <a:cs typeface="Lucida Console"/>
              </a:rPr>
              <a:t>ns1.5a593.y.dotnxdomain.net. 1	IN	RRSIG	NSEC 13 5 1 20200724235900 20150301105936 35456 5a593.y.dotnxdomain.net. vM+5YEkAc8B9iYHV3ZO3r9v+RvICn3qfWRfneytLP+nHCOku66X31pzB TjHZWCeZzqOKCRHryJe8gqo6G8y/</a:t>
            </a:r>
            <a:r>
              <a:rPr lang="fr-FR" sz="600" dirty="0" err="1">
                <a:latin typeface="Lucida Console"/>
                <a:cs typeface="Lucida Console"/>
              </a:rPr>
              <a:t>oA</a:t>
            </a:r>
            <a:r>
              <a:rPr lang="fr-FR" sz="600" dirty="0">
                <a:latin typeface="Lucida Console"/>
                <a:cs typeface="Lucida Console"/>
              </a:rPr>
              <a:t>==</a:t>
            </a:r>
          </a:p>
          <a:p>
            <a:r>
              <a:rPr lang="fr-FR" sz="600" dirty="0">
                <a:latin typeface="Lucida Console"/>
                <a:cs typeface="Lucida Console"/>
              </a:rPr>
              <a:t>5a593.y.dotnxdomain.net. 3598	IN	NS	ns1.5a593.y.dotnxdomain.net.</a:t>
            </a:r>
          </a:p>
          <a:p>
            <a:r>
              <a:rPr lang="fr-FR" sz="600" dirty="0">
                <a:latin typeface="Lucida Console"/>
                <a:cs typeface="Lucida Console"/>
              </a:rPr>
              <a:t>5a593.y.dotnxdomain.net. 3600	IN	RRSIG	NS 13 4 3600 20200724235900 20150301105936 35456 5a593.y.dotnxdomain.net. dzFik3O4HhiEg8TXcn3dCFdCfXCzLj7V0y5qIkCNYXYQ5EfoiWMhUh1s Lb9I0CQkOX9Ki/hPtgXRgn2MyTfxbw==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</a:t>
            </a:r>
            <a:r>
              <a:rPr lang="fr-FR" sz="600" dirty="0" err="1">
                <a:latin typeface="Lucida Console"/>
                <a:cs typeface="Lucida Console"/>
              </a:rPr>
              <a:t>Query</a:t>
            </a:r>
            <a:r>
              <a:rPr lang="fr-FR" sz="600" dirty="0">
                <a:latin typeface="Lucida Console"/>
                <a:cs typeface="Lucida Console"/>
              </a:rPr>
              <a:t> time: 1880 msec</a:t>
            </a:r>
          </a:p>
          <a:p>
            <a:r>
              <a:rPr lang="fr-FR" sz="600" dirty="0">
                <a:latin typeface="Lucida Console"/>
                <a:cs typeface="Lucida Console"/>
              </a:rPr>
              <a:t>;; SERVER: 127.0.0.1#53(127.0.0.1)</a:t>
            </a:r>
          </a:p>
          <a:p>
            <a:r>
              <a:rPr lang="cs-CZ" sz="600" dirty="0">
                <a:latin typeface="Lucida Console"/>
                <a:cs typeface="Lucida Console"/>
              </a:rPr>
              <a:t>;; WHEN: </a:t>
            </a:r>
            <a:r>
              <a:rPr lang="cs-CZ" sz="600" dirty="0" err="1">
                <a:latin typeface="Lucida Console"/>
                <a:cs typeface="Lucida Console"/>
              </a:rPr>
              <a:t>Thu</a:t>
            </a:r>
            <a:r>
              <a:rPr lang="cs-CZ" sz="600" dirty="0">
                <a:latin typeface="Lucida Console"/>
                <a:cs typeface="Lucida Console"/>
              </a:rPr>
              <a:t> </a:t>
            </a:r>
            <a:r>
              <a:rPr lang="cs-CZ" sz="600" dirty="0" err="1">
                <a:latin typeface="Lucida Console"/>
                <a:cs typeface="Lucida Console"/>
              </a:rPr>
              <a:t>Mar</a:t>
            </a:r>
            <a:r>
              <a:rPr lang="cs-CZ" sz="600" dirty="0">
                <a:latin typeface="Lucida Console"/>
                <a:cs typeface="Lucida Console"/>
              </a:rPr>
              <a:t> 12 03:59:42 UTC 2015</a:t>
            </a:r>
          </a:p>
          <a:p>
            <a:r>
              <a:rPr lang="da-DK" sz="600" dirty="0">
                <a:latin typeface="Lucida Console"/>
                <a:cs typeface="Lucida Console"/>
              </a:rPr>
              <a:t>;; MSG SIZE  </a:t>
            </a:r>
            <a:r>
              <a:rPr lang="da-DK" sz="600" dirty="0" err="1">
                <a:latin typeface="Lucida Console"/>
                <a:cs typeface="Lucida Console"/>
              </a:rPr>
              <a:t>rcvd</a:t>
            </a:r>
            <a:r>
              <a:rPr lang="da-DK" sz="600" dirty="0">
                <a:latin typeface="Lucida Console"/>
                <a:cs typeface="Lucida Console"/>
              </a:rPr>
              <a:t>: 527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9246" y="1384326"/>
            <a:ext cx="23381722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600" dirty="0">
                <a:latin typeface="Lucida Console"/>
                <a:cs typeface="Lucida Console"/>
              </a:rPr>
              <a:t>$ </a:t>
            </a:r>
            <a:r>
              <a:rPr lang="fr-FR" sz="600" dirty="0" err="1">
                <a:latin typeface="Lucida Console"/>
                <a:cs typeface="Lucida Console"/>
              </a:rPr>
              <a:t>dig</a:t>
            </a:r>
            <a:r>
              <a:rPr lang="fr-FR" sz="600" dirty="0">
                <a:latin typeface="Lucida Console"/>
                <a:cs typeface="Lucida Console"/>
              </a:rPr>
              <a:t> +</a:t>
            </a:r>
            <a:r>
              <a:rPr lang="fr-FR" sz="600" dirty="0" err="1">
                <a:latin typeface="Lucida Console"/>
                <a:cs typeface="Lucida Console"/>
              </a:rPr>
              <a:t>dnssec</a:t>
            </a:r>
            <a:r>
              <a:rPr lang="fr-FR" sz="600" dirty="0">
                <a:latin typeface="Lucida Console"/>
                <a:cs typeface="Lucida Console"/>
              </a:rPr>
              <a:t> u5221730329.s1425859199.i5075.vcf100.5a593.z.dotnxdomain.net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 &lt;&lt;&gt;&gt; </a:t>
            </a:r>
            <a:r>
              <a:rPr lang="fr-FR" sz="600" dirty="0" err="1">
                <a:latin typeface="Lucida Console"/>
                <a:cs typeface="Lucida Console"/>
              </a:rPr>
              <a:t>DiG</a:t>
            </a:r>
            <a:r>
              <a:rPr lang="fr-FR" sz="600" dirty="0">
                <a:latin typeface="Lucida Console"/>
                <a:cs typeface="Lucida Console"/>
              </a:rPr>
              <a:t> 9.9.6-P1 &lt;&lt;&gt;&gt; +</a:t>
            </a:r>
            <a:r>
              <a:rPr lang="fr-FR" sz="600" dirty="0" err="1">
                <a:latin typeface="Lucida Console"/>
                <a:cs typeface="Lucida Console"/>
              </a:rPr>
              <a:t>dnssec</a:t>
            </a:r>
            <a:r>
              <a:rPr lang="fr-FR" sz="600" dirty="0">
                <a:latin typeface="Lucida Console"/>
                <a:cs typeface="Lucida Console"/>
              </a:rPr>
              <a:t> u5221730329.s1425859199.i5075.vcf100.5a593.z.dotnxdomain.net</a:t>
            </a:r>
          </a:p>
          <a:p>
            <a:r>
              <a:rPr lang="fr-FR" sz="600" dirty="0">
                <a:latin typeface="Lucida Console"/>
                <a:cs typeface="Lucida Console"/>
              </a:rPr>
              <a:t>;; global options: +cmd</a:t>
            </a:r>
          </a:p>
          <a:p>
            <a:r>
              <a:rPr lang="fr-FR" sz="600" dirty="0">
                <a:latin typeface="Lucida Console"/>
                <a:cs typeface="Lucida Console"/>
              </a:rPr>
              <a:t>;; </a:t>
            </a:r>
            <a:r>
              <a:rPr lang="fr-FR" sz="600" dirty="0" err="1">
                <a:latin typeface="Lucida Console"/>
                <a:cs typeface="Lucida Console"/>
              </a:rPr>
              <a:t>Got</a:t>
            </a:r>
            <a:r>
              <a:rPr lang="fr-FR" sz="600" dirty="0">
                <a:latin typeface="Lucida Console"/>
                <a:cs typeface="Lucida Console"/>
              </a:rPr>
              <a:t> </a:t>
            </a:r>
            <a:r>
              <a:rPr lang="fr-FR" sz="600" dirty="0" err="1">
                <a:latin typeface="Lucida Console"/>
                <a:cs typeface="Lucida Console"/>
              </a:rPr>
              <a:t>answer</a:t>
            </a:r>
            <a:r>
              <a:rPr lang="fr-FR" sz="600" dirty="0">
                <a:latin typeface="Lucida Console"/>
                <a:cs typeface="Lucida Console"/>
              </a:rPr>
              <a:t>:</a:t>
            </a:r>
            <a:endParaRPr lang="fr-FR" sz="525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-&gt;&gt;HEADER&lt;&lt;- </a:t>
            </a:r>
            <a:r>
              <a:rPr lang="fr-FR" sz="600" dirty="0" err="1">
                <a:latin typeface="Lucida Console"/>
                <a:cs typeface="Lucida Console"/>
              </a:rPr>
              <a:t>opcode</a:t>
            </a:r>
            <a:r>
              <a:rPr lang="fr-FR" sz="600" dirty="0">
                <a:latin typeface="Lucida Console"/>
                <a:cs typeface="Lucida Console"/>
              </a:rPr>
              <a:t>: QUERY, </a:t>
            </a:r>
            <a:r>
              <a:rPr lang="fr-FR" sz="600" dirty="0" err="1">
                <a:latin typeface="Lucida Console"/>
                <a:cs typeface="Lucida Console"/>
              </a:rPr>
              <a:t>status</a:t>
            </a:r>
            <a:r>
              <a:rPr lang="fr-FR" sz="600" dirty="0">
                <a:latin typeface="Lucida Console"/>
                <a:cs typeface="Lucida Console"/>
              </a:rPr>
              <a:t>: NOERROR, id: 25461</a:t>
            </a:r>
          </a:p>
          <a:p>
            <a:r>
              <a:rPr lang="fr-FR" sz="600" dirty="0">
                <a:latin typeface="Lucida Console"/>
                <a:cs typeface="Lucida Console"/>
              </a:rPr>
              <a:t>;; flags: </a:t>
            </a:r>
            <a:r>
              <a:rPr lang="fr-FR" sz="600" dirty="0" err="1">
                <a:latin typeface="Lucida Console"/>
                <a:cs typeface="Lucida Console"/>
              </a:rPr>
              <a:t>qr</a:t>
            </a:r>
            <a:r>
              <a:rPr lang="fr-FR" sz="600" dirty="0">
                <a:latin typeface="Lucida Console"/>
                <a:cs typeface="Lucida Console"/>
              </a:rPr>
              <a:t> rd ra ad; QUERY: 1, ANSWER: 2, AUTHORITY: 4, ADDITIONAL: 1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OPT PSEUDOSECTION: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; EDNS: version: 0, flags: do; </a:t>
            </a:r>
            <a:r>
              <a:rPr lang="fr-FR" sz="600" dirty="0" err="1">
                <a:latin typeface="Lucida Console"/>
                <a:cs typeface="Lucida Console"/>
              </a:rPr>
              <a:t>udp</a:t>
            </a:r>
            <a:r>
              <a:rPr lang="fr-FR" sz="600" dirty="0">
                <a:latin typeface="Lucida Console"/>
                <a:cs typeface="Lucida Console"/>
              </a:rPr>
              <a:t>: 4096</a:t>
            </a:r>
          </a:p>
          <a:p>
            <a:r>
              <a:rPr lang="fr-FR" sz="600" dirty="0">
                <a:latin typeface="Lucida Console"/>
                <a:cs typeface="Lucida Console"/>
              </a:rPr>
              <a:t>;; QUESTION 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;u5221730329.s1425859199.i5075.vcf100.5a593.z.dotnxdomain.net. IN A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ANSWER 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u5221730329.s1425859199.i5075.vcf100.5a593.z.dotnxdomain.net. 1	IN A 199.102.79.186</a:t>
            </a:r>
          </a:p>
          <a:p>
            <a:r>
              <a:rPr lang="fr-FR" sz="600" dirty="0">
                <a:latin typeface="Lucida Console"/>
                <a:cs typeface="Lucida Console"/>
              </a:rPr>
              <a:t>u5221730329.s1425859199.i5075.vcf100.5a593.z.dotnxdomain.net. 1	IN RRSIG A 5 4 3600 20200724235900 20130729104013 1968 5a593.z.dotnxdomain.net. ghHPoQd71aZtsdH823eWP16g07q80UJAcIcaPrLl9t3lljqecmjbJzfT prxiRetxvfJSoOelTVKNTiT7vUI0Qk8jB40gwYYnZ9GnFKb9RQOVZJWT ddIs8BhePQDbKqSqh5tElH41UhFzSigEK0VIVXzjIruqlGehn3s++</a:t>
            </a:r>
            <a:r>
              <a:rPr lang="fr-FR" sz="600" dirty="0" err="1">
                <a:latin typeface="Lucida Console"/>
                <a:cs typeface="Lucida Console"/>
              </a:rPr>
              <a:t>ptL</a:t>
            </a:r>
            <a:r>
              <a:rPr lang="fr-FR" sz="600" dirty="0">
                <a:latin typeface="Lucida Console"/>
                <a:cs typeface="Lucida Console"/>
              </a:rPr>
              <a:t> </a:t>
            </a:r>
            <a:r>
              <a:rPr lang="fr-FR" sz="600" dirty="0" err="1">
                <a:latin typeface="Lucida Console"/>
                <a:cs typeface="Lucida Console"/>
              </a:rPr>
              <a:t>TWs</a:t>
            </a:r>
            <a:r>
              <a:rPr lang="fr-FR" sz="600" dirty="0">
                <a:latin typeface="Lucida Console"/>
                <a:cs typeface="Lucida Console"/>
              </a:rPr>
              <a:t>=</a:t>
            </a:r>
          </a:p>
          <a:p>
            <a:endParaRPr lang="fr-FR" sz="600" dirty="0">
              <a:latin typeface="Lucida Console"/>
              <a:cs typeface="Lucida Console"/>
            </a:endParaRPr>
          </a:p>
          <a:p>
            <a:r>
              <a:rPr lang="fr-FR" sz="600" dirty="0">
                <a:latin typeface="Lucida Console"/>
                <a:cs typeface="Lucida Console"/>
              </a:rPr>
              <a:t>;; AUTHORITY SECTION:</a:t>
            </a:r>
          </a:p>
          <a:p>
            <a:r>
              <a:rPr lang="fr-FR" sz="600" dirty="0">
                <a:latin typeface="Lucida Console"/>
                <a:cs typeface="Lucida Console"/>
              </a:rPr>
              <a:t>33d23a33.3b7acf35.9bd5b553.3ad4aa35.09207c36.a095a7ae.1dc33700.103ad556.3a564678.16395067.a12ec545.6183d935.c68cebfb.41a4008e.4f291b87.479c6f9e.5ea48f86.7d1187f1.7572d59a.9d7d4ac3.06b70413.1706f018.0754fa29.9d24b07c.5a593.z.dotnxdomain.net. 1 IN NSEC z1.5a593.z.dotnxdomain.net. A RRSIG NSEC</a:t>
            </a:r>
          </a:p>
          <a:p>
            <a:r>
              <a:rPr lang="fi-FI" sz="600" dirty="0">
                <a:latin typeface="Lucida Console"/>
                <a:cs typeface="Lucida Console"/>
              </a:rPr>
              <a:t>33d23a33.3b7acf35.9bd5b553.3ad4aa35.09207c36.a095a7ae.1dc33700.103ad556.3a564678.16395067.a12ec545.6183d935.c68cebfb.41a4008e.4f291b87.479c6f9e.5ea48f86.7d1187f1.7572d59a.9d7d4ac3.06b70413.1706f018.0754fa29.9d24b07c.5a593.z.dotnxdomain.net. 1 IN RRSIG NSEC 5 28 1 20200724235900 20130729104013 1968 5a593.z.dotnxdomain.net. OQhZFbIXs5TMETv3zQLk/obD0nQ7IYeaeLTo3XYYh+vKqP1xcvIeNWKk 908SeoMbtdeeY3EZFN7TCLQO6R8qULuvF/u++zbK5pJ1F3nTOdx9gJAH O4iF/YCz/8DUxzMEunGYuUipWctLTaOEqlUKYpbPKDHWhJLhT02ON77g </a:t>
            </a:r>
            <a:r>
              <a:rPr lang="fi-FI" sz="600" dirty="0" err="1">
                <a:latin typeface="Lucida Console"/>
                <a:cs typeface="Lucida Console"/>
              </a:rPr>
              <a:t>sXI</a:t>
            </a:r>
            <a:r>
              <a:rPr lang="fi-FI" sz="600" dirty="0">
                <a:latin typeface="Lucida Console"/>
                <a:cs typeface="Lucida Console"/>
              </a:rPr>
              <a:t>=</a:t>
            </a:r>
          </a:p>
          <a:p>
            <a:r>
              <a:rPr lang="fi-FI" sz="600" dirty="0">
                <a:latin typeface="Lucida Console"/>
                <a:cs typeface="Lucida Console"/>
              </a:rPr>
              <a:t>5a593.z.dotnxdomain.net. 3599	IN	NS	nsz1.z.dotnxdomain.net.</a:t>
            </a:r>
          </a:p>
          <a:p>
            <a:r>
              <a:rPr lang="fi-FI" sz="600" dirty="0">
                <a:latin typeface="Lucida Console"/>
                <a:cs typeface="Lucida Console"/>
              </a:rPr>
              <a:t>5a593.z.dotnxdomain.net. 3600	IN	RRSIG	NS 5 4 3600 20200724235900 20130729104013 1968 5a593.z.dotnxdomain.net. ntxWo5UwL1vQjOHY0z5DCVNDDScnd3Tglgd0PsBRRhk3B9iJOGH2orxl FRpOeefg7LmpWNtayJOH6nim58ggQU8U/+KZcoNwv0M5TUAo7IRFG+87 ARvw0lcHU9XMGUAr1wDxaicl2fhgg37gDXi5o8Wgdk/2kNsfmrJg8ZMm </a:t>
            </a:r>
            <a:r>
              <a:rPr lang="fi-FI" sz="600" dirty="0" err="1">
                <a:latin typeface="Lucida Console"/>
                <a:cs typeface="Lucida Console"/>
              </a:rPr>
              <a:t>UPk</a:t>
            </a:r>
            <a:r>
              <a:rPr lang="fi-FI" sz="600" dirty="0">
                <a:latin typeface="Lucida Console"/>
                <a:cs typeface="Lucida Console"/>
              </a:rPr>
              <a:t>=</a:t>
            </a:r>
          </a:p>
          <a:p>
            <a:endParaRPr lang="fi-FI" sz="600" dirty="0">
              <a:latin typeface="Lucida Console"/>
              <a:cs typeface="Lucida Console"/>
            </a:endParaRPr>
          </a:p>
          <a:p>
            <a:r>
              <a:rPr lang="fi-FI" sz="600" dirty="0">
                <a:latin typeface="Lucida Console"/>
                <a:cs typeface="Lucida Console"/>
              </a:rPr>
              <a:t>;; </a:t>
            </a:r>
            <a:r>
              <a:rPr lang="fi-FI" sz="600" dirty="0" err="1">
                <a:latin typeface="Lucida Console"/>
                <a:cs typeface="Lucida Console"/>
              </a:rPr>
              <a:t>Query</a:t>
            </a:r>
            <a:r>
              <a:rPr lang="fi-FI" sz="600" dirty="0">
                <a:latin typeface="Lucida Console"/>
                <a:cs typeface="Lucida Console"/>
              </a:rPr>
              <a:t> </a:t>
            </a:r>
            <a:r>
              <a:rPr lang="fi-FI" sz="600" dirty="0" err="1">
                <a:latin typeface="Lucida Console"/>
                <a:cs typeface="Lucida Console"/>
              </a:rPr>
              <a:t>time</a:t>
            </a:r>
            <a:r>
              <a:rPr lang="fi-FI" sz="600" dirty="0">
                <a:latin typeface="Lucida Console"/>
                <a:cs typeface="Lucida Console"/>
              </a:rPr>
              <a:t>: 1052 </a:t>
            </a:r>
            <a:r>
              <a:rPr lang="fi-FI" sz="600" dirty="0" err="1">
                <a:latin typeface="Lucida Console"/>
                <a:cs typeface="Lucida Console"/>
              </a:rPr>
              <a:t>msec</a:t>
            </a:r>
            <a:endParaRPr lang="fi-FI" sz="600" dirty="0">
              <a:latin typeface="Lucida Console"/>
              <a:cs typeface="Lucida Console"/>
            </a:endParaRPr>
          </a:p>
          <a:p>
            <a:r>
              <a:rPr lang="fi-FI" sz="600" dirty="0">
                <a:latin typeface="Lucida Console"/>
                <a:cs typeface="Lucida Console"/>
              </a:rPr>
              <a:t>;; SERVER: 127.0.0.1#53(127.0.0.1)</a:t>
            </a:r>
          </a:p>
          <a:p>
            <a:r>
              <a:rPr lang="cs-CZ" sz="600" dirty="0">
                <a:latin typeface="Lucida Console"/>
                <a:cs typeface="Lucida Console"/>
              </a:rPr>
              <a:t>;; WHEN: </a:t>
            </a:r>
            <a:r>
              <a:rPr lang="cs-CZ" sz="600" dirty="0" err="1">
                <a:latin typeface="Lucida Console"/>
                <a:cs typeface="Lucida Console"/>
              </a:rPr>
              <a:t>Thu</a:t>
            </a:r>
            <a:r>
              <a:rPr lang="cs-CZ" sz="600" dirty="0">
                <a:latin typeface="Lucida Console"/>
                <a:cs typeface="Lucida Console"/>
              </a:rPr>
              <a:t> </a:t>
            </a:r>
            <a:r>
              <a:rPr lang="cs-CZ" sz="600" dirty="0" err="1">
                <a:latin typeface="Lucida Console"/>
                <a:cs typeface="Lucida Console"/>
              </a:rPr>
              <a:t>Mar</a:t>
            </a:r>
            <a:r>
              <a:rPr lang="cs-CZ" sz="600" dirty="0">
                <a:latin typeface="Lucida Console"/>
                <a:cs typeface="Lucida Console"/>
              </a:rPr>
              <a:t> 12 03:59:57 UTC 2015</a:t>
            </a:r>
          </a:p>
          <a:p>
            <a:r>
              <a:rPr lang="da-DK" sz="600" dirty="0">
                <a:latin typeface="Lucida Console"/>
                <a:cs typeface="Lucida Console"/>
              </a:rPr>
              <a:t>;; MSG SIZE  </a:t>
            </a:r>
            <a:r>
              <a:rPr lang="da-DK" sz="600" dirty="0" err="1">
                <a:latin typeface="Lucida Console"/>
                <a:cs typeface="Lucida Console"/>
              </a:rPr>
              <a:t>rcvd</a:t>
            </a:r>
            <a:r>
              <a:rPr lang="da-DK" sz="600" dirty="0">
                <a:latin typeface="Lucida Console"/>
                <a:cs typeface="Lucida Console"/>
              </a:rPr>
              <a:t>: 937</a:t>
            </a:r>
          </a:p>
          <a:p>
            <a:r>
              <a:rPr lang="en-US" sz="600" dirty="0">
                <a:latin typeface="Lucida Console"/>
                <a:cs typeface="Lucida Console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4217278" y="1280951"/>
            <a:ext cx="151679" cy="2804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7799993" y="1280951"/>
            <a:ext cx="371803" cy="28049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Freeform 7"/>
          <p:cNvSpPr/>
          <p:nvPr/>
        </p:nvSpPr>
        <p:spPr>
          <a:xfrm>
            <a:off x="1668371" y="3708302"/>
            <a:ext cx="1111911" cy="330597"/>
          </a:xfrm>
          <a:custGeom>
            <a:avLst/>
            <a:gdLst>
              <a:gd name="connsiteX0" fmla="*/ 227853 w 1482548"/>
              <a:gd name="connsiteY0" fmla="*/ 87587 h 440796"/>
              <a:gd name="connsiteX1" fmla="*/ 129 w 1482548"/>
              <a:gd name="connsiteY1" fmla="*/ 113863 h 440796"/>
              <a:gd name="connsiteX2" fmla="*/ 219095 w 1482548"/>
              <a:gd name="connsiteY2" fmla="*/ 402897 h 440796"/>
              <a:gd name="connsiteX3" fmla="*/ 1278888 w 1482548"/>
              <a:gd name="connsiteY3" fmla="*/ 420414 h 440796"/>
              <a:gd name="connsiteX4" fmla="*/ 1480336 w 1482548"/>
              <a:gd name="connsiteY4" fmla="*/ 245242 h 440796"/>
              <a:gd name="connsiteX5" fmla="*/ 1235095 w 1482548"/>
              <a:gd name="connsiteY5" fmla="*/ 52552 h 440796"/>
              <a:gd name="connsiteX6" fmla="*/ 17646 w 1482548"/>
              <a:gd name="connsiteY6" fmla="*/ 0 h 44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2548" h="440796">
                <a:moveTo>
                  <a:pt x="227853" y="87587"/>
                </a:moveTo>
                <a:lnTo>
                  <a:pt x="129" y="113863"/>
                </a:lnTo>
                <a:cubicBezTo>
                  <a:pt x="-1331" y="166415"/>
                  <a:pt x="5969" y="351805"/>
                  <a:pt x="219095" y="402897"/>
                </a:cubicBezTo>
                <a:cubicBezTo>
                  <a:pt x="432221" y="453989"/>
                  <a:pt x="1068681" y="446690"/>
                  <a:pt x="1278888" y="420414"/>
                </a:cubicBezTo>
                <a:cubicBezTo>
                  <a:pt x="1489095" y="394138"/>
                  <a:pt x="1487635" y="306552"/>
                  <a:pt x="1480336" y="245242"/>
                </a:cubicBezTo>
                <a:cubicBezTo>
                  <a:pt x="1473037" y="183932"/>
                  <a:pt x="1478877" y="93426"/>
                  <a:pt x="1235095" y="52552"/>
                </a:cubicBezTo>
                <a:cubicBezTo>
                  <a:pt x="991313" y="11678"/>
                  <a:pt x="504479" y="5839"/>
                  <a:pt x="17646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eform 8"/>
          <p:cNvSpPr/>
          <p:nvPr/>
        </p:nvSpPr>
        <p:spPr>
          <a:xfrm>
            <a:off x="4694038" y="3662137"/>
            <a:ext cx="1111911" cy="330597"/>
          </a:xfrm>
          <a:custGeom>
            <a:avLst/>
            <a:gdLst>
              <a:gd name="connsiteX0" fmla="*/ 227853 w 1482548"/>
              <a:gd name="connsiteY0" fmla="*/ 87587 h 440796"/>
              <a:gd name="connsiteX1" fmla="*/ 129 w 1482548"/>
              <a:gd name="connsiteY1" fmla="*/ 113863 h 440796"/>
              <a:gd name="connsiteX2" fmla="*/ 219095 w 1482548"/>
              <a:gd name="connsiteY2" fmla="*/ 402897 h 440796"/>
              <a:gd name="connsiteX3" fmla="*/ 1278888 w 1482548"/>
              <a:gd name="connsiteY3" fmla="*/ 420414 h 440796"/>
              <a:gd name="connsiteX4" fmla="*/ 1480336 w 1482548"/>
              <a:gd name="connsiteY4" fmla="*/ 245242 h 440796"/>
              <a:gd name="connsiteX5" fmla="*/ 1235095 w 1482548"/>
              <a:gd name="connsiteY5" fmla="*/ 52552 h 440796"/>
              <a:gd name="connsiteX6" fmla="*/ 17646 w 1482548"/>
              <a:gd name="connsiteY6" fmla="*/ 0 h 440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2548" h="440796">
                <a:moveTo>
                  <a:pt x="227853" y="87587"/>
                </a:moveTo>
                <a:lnTo>
                  <a:pt x="129" y="113863"/>
                </a:lnTo>
                <a:cubicBezTo>
                  <a:pt x="-1331" y="166415"/>
                  <a:pt x="5969" y="351805"/>
                  <a:pt x="219095" y="402897"/>
                </a:cubicBezTo>
                <a:cubicBezTo>
                  <a:pt x="432221" y="453989"/>
                  <a:pt x="1068681" y="446690"/>
                  <a:pt x="1278888" y="420414"/>
                </a:cubicBezTo>
                <a:cubicBezTo>
                  <a:pt x="1489095" y="394138"/>
                  <a:pt x="1487635" y="306552"/>
                  <a:pt x="1480336" y="245242"/>
                </a:cubicBezTo>
                <a:cubicBezTo>
                  <a:pt x="1473037" y="183932"/>
                  <a:pt x="1478877" y="93426"/>
                  <a:pt x="1235095" y="52552"/>
                </a:cubicBezTo>
                <a:cubicBezTo>
                  <a:pt x="991313" y="11678"/>
                  <a:pt x="504479" y="5839"/>
                  <a:pt x="17646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Box 9"/>
          <p:cNvSpPr txBox="1"/>
          <p:nvPr/>
        </p:nvSpPr>
        <p:spPr>
          <a:xfrm>
            <a:off x="1412327" y="4262707"/>
            <a:ext cx="27190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ECDSA signed response – 527 octets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69524" y="4284490"/>
            <a:ext cx="25295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RSA signed response – 937 octets</a:t>
            </a:r>
          </a:p>
        </p:txBody>
      </p:sp>
    </p:spTree>
    <p:extLst>
      <p:ext uri="{BB962C8B-B14F-4D97-AF65-F5344CB8AC3E}">
        <p14:creationId xmlns:p14="http://schemas.microsoft.com/office/powerpoint/2010/main" val="271473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B</a:t>
            </a:r>
            <a:r>
              <a:rPr lang="en-US" dirty="0" smtClean="0"/>
              <a:t>asic Challenge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3" y="1200153"/>
            <a:ext cx="4250072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Pick a pair of keys such that:</a:t>
            </a:r>
          </a:p>
          <a:p>
            <a:pPr lvl="1"/>
            <a:r>
              <a:rPr lang="en-US" dirty="0" smtClean="0"/>
              <a:t>Messages encoded with one key can only be decoded with the other key</a:t>
            </a:r>
          </a:p>
          <a:p>
            <a:pPr lvl="1"/>
            <a:r>
              <a:rPr lang="en-US" dirty="0" smtClean="0"/>
              <a:t>Knowledge of the value of one key does not infer the value of the other key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1528" y="1269224"/>
            <a:ext cx="1746575" cy="16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So let’s use ECDSA for DNSSEC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0"/>
            <a:ext cx="6172200" cy="3943350"/>
          </a:xfrm>
        </p:spPr>
        <p:txBody>
          <a:bodyPr>
            <a:normAutofit/>
          </a:bodyPr>
          <a:lstStyle/>
          <a:p>
            <a:pPr marL="342892" lvl="1" indent="0">
              <a:buNone/>
            </a:pPr>
            <a:r>
              <a:rPr lang="en-US" dirty="0" smtClean="0"/>
              <a:t>Yes!</a:t>
            </a:r>
          </a:p>
          <a:p>
            <a:pPr marL="342892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So let’s use ECDSA for DNSSEC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0"/>
            <a:ext cx="6172200" cy="3943350"/>
          </a:xfrm>
        </p:spPr>
        <p:txBody>
          <a:bodyPr>
            <a:normAutofit/>
          </a:bodyPr>
          <a:lstStyle/>
          <a:p>
            <a:pPr marL="342892" lvl="1" indent="0">
              <a:buNone/>
            </a:pPr>
            <a:r>
              <a:rPr lang="en-US" dirty="0" smtClean="0"/>
              <a:t>Yes!</a:t>
            </a:r>
          </a:p>
          <a:p>
            <a:pPr marL="342892" lvl="1" indent="0">
              <a:buNone/>
            </a:pPr>
            <a:endParaRPr lang="en-US" dirty="0"/>
          </a:p>
          <a:p>
            <a:pPr marL="342892" lvl="1" indent="0">
              <a:buNone/>
            </a:pPr>
            <a:r>
              <a:rPr lang="en-US" dirty="0" smtClean="0"/>
              <a:t>Let’s do that right 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7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So lets use ECDSA for DNSSEC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200150"/>
            <a:ext cx="6172200" cy="3943350"/>
          </a:xfrm>
        </p:spPr>
        <p:txBody>
          <a:bodyPr>
            <a:normAutofit/>
          </a:bodyPr>
          <a:lstStyle/>
          <a:p>
            <a:pPr marL="342892" lvl="1" indent="0">
              <a:buNone/>
            </a:pPr>
            <a:r>
              <a:rPr lang="en-US" dirty="0" smtClean="0"/>
              <a:t>Or maybe we should look before we leap...</a:t>
            </a:r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 smtClean="0"/>
              <a:t>Is ECDSA a “well supported” crypto protocol?</a:t>
            </a:r>
          </a:p>
          <a:p>
            <a:pPr lvl="1"/>
            <a:r>
              <a:rPr lang="en-US" dirty="0" smtClean="0"/>
              <a:t>If you signed using ECDSA would resolvers validate the signature?</a:t>
            </a:r>
          </a:p>
        </p:txBody>
      </p:sp>
    </p:spTree>
    <p:extLst>
      <p:ext uri="{BB962C8B-B14F-4D97-AF65-F5344CB8AC3E}">
        <p14:creationId xmlns:p14="http://schemas.microsoft.com/office/powerpoint/2010/main" val="19764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now testing for where we see ECDSA Support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81" y="2022604"/>
            <a:ext cx="6172200" cy="28211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3" y="1759745"/>
            <a:ext cx="56673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20266"/>
            <a:ext cx="6172200" cy="857250"/>
          </a:xfrm>
        </p:spPr>
        <p:txBody>
          <a:bodyPr/>
          <a:lstStyle/>
          <a:p>
            <a:r>
              <a:rPr lang="en-US" dirty="0" smtClean="0"/>
              <a:t>And where we don’t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769366"/>
            <a:ext cx="6172200" cy="29847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6" y="1464469"/>
            <a:ext cx="6048375" cy="40005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020745" y="4011778"/>
            <a:ext cx="503471" cy="758375"/>
          </a:xfrm>
          <a:custGeom>
            <a:avLst/>
            <a:gdLst>
              <a:gd name="connsiteX0" fmla="*/ 125910 w 671295"/>
              <a:gd name="connsiteY0" fmla="*/ 766015 h 1011166"/>
              <a:gd name="connsiteX1" fmla="*/ 668835 w 671295"/>
              <a:gd name="connsiteY1" fmla="*/ 194515 h 1011166"/>
              <a:gd name="connsiteX2" fmla="*/ 316410 w 671295"/>
              <a:gd name="connsiteY2" fmla="*/ 13540 h 1011166"/>
              <a:gd name="connsiteX3" fmla="*/ 68760 w 671295"/>
              <a:gd name="connsiteY3" fmla="*/ 508840 h 1011166"/>
              <a:gd name="connsiteX4" fmla="*/ 11610 w 671295"/>
              <a:gd name="connsiteY4" fmla="*/ 1004140 h 1011166"/>
              <a:gd name="connsiteX5" fmla="*/ 259260 w 671295"/>
              <a:gd name="connsiteY5" fmla="*/ 813640 h 101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1295" h="1011166">
                <a:moveTo>
                  <a:pt x="125910" y="766015"/>
                </a:moveTo>
                <a:cubicBezTo>
                  <a:pt x="381497" y="542971"/>
                  <a:pt x="637085" y="319927"/>
                  <a:pt x="668835" y="194515"/>
                </a:cubicBezTo>
                <a:cubicBezTo>
                  <a:pt x="700585" y="69103"/>
                  <a:pt x="416422" y="-38847"/>
                  <a:pt x="316410" y="13540"/>
                </a:cubicBezTo>
                <a:cubicBezTo>
                  <a:pt x="216398" y="65927"/>
                  <a:pt x="119560" y="343740"/>
                  <a:pt x="68760" y="508840"/>
                </a:cubicBezTo>
                <a:cubicBezTo>
                  <a:pt x="17960" y="673940"/>
                  <a:pt x="-20140" y="953340"/>
                  <a:pt x="11610" y="1004140"/>
                </a:cubicBezTo>
                <a:cubicBezTo>
                  <a:pt x="43360" y="1054940"/>
                  <a:pt x="259260" y="813640"/>
                  <a:pt x="259260" y="81364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75293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we’re in Spain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100" y="1244195"/>
            <a:ext cx="4928960" cy="3394472"/>
          </a:xfrm>
        </p:spPr>
      </p:pic>
      <p:sp>
        <p:nvSpPr>
          <p:cNvPr id="5" name="Freeform 4"/>
          <p:cNvSpPr/>
          <p:nvPr/>
        </p:nvSpPr>
        <p:spPr>
          <a:xfrm>
            <a:off x="3304227" y="2325874"/>
            <a:ext cx="1288850" cy="1015881"/>
          </a:xfrm>
          <a:custGeom>
            <a:avLst/>
            <a:gdLst>
              <a:gd name="connsiteX0" fmla="*/ 1489030 w 1718466"/>
              <a:gd name="connsiteY0" fmla="*/ 1001053 h 1354508"/>
              <a:gd name="connsiteX1" fmla="*/ 1665199 w 1718466"/>
              <a:gd name="connsiteY1" fmla="*/ 514491 h 1354508"/>
              <a:gd name="connsiteX2" fmla="*/ 658520 w 1718466"/>
              <a:gd name="connsiteY2" fmla="*/ 2763 h 1354508"/>
              <a:gd name="connsiteX3" fmla="*/ 4179 w 1718466"/>
              <a:gd name="connsiteY3" fmla="*/ 329933 h 1354508"/>
              <a:gd name="connsiteX4" fmla="*/ 381683 w 1718466"/>
              <a:gd name="connsiteY4" fmla="*/ 749383 h 1354508"/>
              <a:gd name="connsiteX5" fmla="*/ 448795 w 1718466"/>
              <a:gd name="connsiteY5" fmla="*/ 1345001 h 1354508"/>
              <a:gd name="connsiteX6" fmla="*/ 1614865 w 1718466"/>
              <a:gd name="connsiteY6" fmla="*/ 1059775 h 1354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8466" h="1354508">
                <a:moveTo>
                  <a:pt x="1489030" y="1001053"/>
                </a:moveTo>
                <a:cubicBezTo>
                  <a:pt x="1646323" y="840963"/>
                  <a:pt x="1803617" y="680873"/>
                  <a:pt x="1665199" y="514491"/>
                </a:cubicBezTo>
                <a:cubicBezTo>
                  <a:pt x="1526781" y="348109"/>
                  <a:pt x="935357" y="33523"/>
                  <a:pt x="658520" y="2763"/>
                </a:cubicBezTo>
                <a:cubicBezTo>
                  <a:pt x="381683" y="-27997"/>
                  <a:pt x="50318" y="205496"/>
                  <a:pt x="4179" y="329933"/>
                </a:cubicBezTo>
                <a:cubicBezTo>
                  <a:pt x="-41960" y="454370"/>
                  <a:pt x="307580" y="580205"/>
                  <a:pt x="381683" y="749383"/>
                </a:cubicBezTo>
                <a:cubicBezTo>
                  <a:pt x="455786" y="918561"/>
                  <a:pt x="243265" y="1293269"/>
                  <a:pt x="448795" y="1345001"/>
                </a:cubicBezTo>
                <a:cubicBezTo>
                  <a:pt x="654325" y="1396733"/>
                  <a:pt x="1134595" y="1228254"/>
                  <a:pt x="1614865" y="1059775"/>
                </a:cubicBezTo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4624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we’re in Spain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04" y="1149819"/>
            <a:ext cx="5992999" cy="3394472"/>
          </a:xfrm>
        </p:spPr>
      </p:pic>
    </p:spTree>
    <p:extLst>
      <p:ext uri="{BB962C8B-B14F-4D97-AF65-F5344CB8AC3E}">
        <p14:creationId xmlns:p14="http://schemas.microsoft.com/office/powerpoint/2010/main" val="14575894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Top 8 Spanish ISPs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82" y="1526131"/>
            <a:ext cx="6172200" cy="1005995"/>
          </a:xfrm>
        </p:spPr>
      </p:pic>
      <p:sp>
        <p:nvSpPr>
          <p:cNvPr id="3" name="TextBox 2"/>
          <p:cNvSpPr txBox="1"/>
          <p:nvPr/>
        </p:nvSpPr>
        <p:spPr>
          <a:xfrm>
            <a:off x="1485900" y="3202497"/>
            <a:ext cx="600452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And the extent to which their uses perform </a:t>
            </a:r>
            <a:r>
              <a:rPr lang="en-US" sz="1350"/>
              <a:t>DNSSEC validation with ECDSA and RSA</a:t>
            </a:r>
          </a:p>
        </p:txBody>
      </p:sp>
      <p:sp>
        <p:nvSpPr>
          <p:cNvPr id="5" name="Freeform 4"/>
          <p:cNvSpPr/>
          <p:nvPr/>
        </p:nvSpPr>
        <p:spPr>
          <a:xfrm>
            <a:off x="3873514" y="2565880"/>
            <a:ext cx="2586011" cy="661787"/>
          </a:xfrm>
          <a:custGeom>
            <a:avLst/>
            <a:gdLst>
              <a:gd name="connsiteX0" fmla="*/ 3448014 w 3448014"/>
              <a:gd name="connsiteY0" fmla="*/ 882382 h 882382"/>
              <a:gd name="connsiteX1" fmla="*/ 2323889 w 3448014"/>
              <a:gd name="connsiteY1" fmla="*/ 404210 h 882382"/>
              <a:gd name="connsiteX2" fmla="*/ 520256 w 3448014"/>
              <a:gd name="connsiteY2" fmla="*/ 412599 h 882382"/>
              <a:gd name="connsiteX3" fmla="*/ 193086 w 3448014"/>
              <a:gd name="connsiteY3" fmla="*/ 26705 h 882382"/>
              <a:gd name="connsiteX4" fmla="*/ 139 w 3448014"/>
              <a:gd name="connsiteY4" fmla="*/ 160929 h 882382"/>
              <a:gd name="connsiteX5" fmla="*/ 167919 w 3448014"/>
              <a:gd name="connsiteY5" fmla="*/ 1538 h 882382"/>
              <a:gd name="connsiteX6" fmla="*/ 486700 w 3448014"/>
              <a:gd name="connsiteY6" fmla="*/ 93817 h 88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48014" h="882382">
                <a:moveTo>
                  <a:pt x="3448014" y="882382"/>
                </a:moveTo>
                <a:cubicBezTo>
                  <a:pt x="3129931" y="682444"/>
                  <a:pt x="2811849" y="482507"/>
                  <a:pt x="2323889" y="404210"/>
                </a:cubicBezTo>
                <a:cubicBezTo>
                  <a:pt x="1835929" y="325913"/>
                  <a:pt x="875390" y="475517"/>
                  <a:pt x="520256" y="412599"/>
                </a:cubicBezTo>
                <a:cubicBezTo>
                  <a:pt x="165122" y="349681"/>
                  <a:pt x="279772" y="68650"/>
                  <a:pt x="193086" y="26705"/>
                </a:cubicBezTo>
                <a:cubicBezTo>
                  <a:pt x="106400" y="-15240"/>
                  <a:pt x="4333" y="165123"/>
                  <a:pt x="139" y="160929"/>
                </a:cubicBezTo>
                <a:cubicBezTo>
                  <a:pt x="-4055" y="156735"/>
                  <a:pt x="86825" y="12723"/>
                  <a:pt x="167919" y="1538"/>
                </a:cubicBezTo>
                <a:cubicBezTo>
                  <a:pt x="249013" y="-9647"/>
                  <a:pt x="367856" y="42085"/>
                  <a:pt x="486700" y="93817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 6"/>
          <p:cNvSpPr/>
          <p:nvPr/>
        </p:nvSpPr>
        <p:spPr>
          <a:xfrm>
            <a:off x="4439721" y="2596451"/>
            <a:ext cx="2699310" cy="675255"/>
          </a:xfrm>
          <a:custGeom>
            <a:avLst/>
            <a:gdLst>
              <a:gd name="connsiteX0" fmla="*/ 3599080 w 3599080"/>
              <a:gd name="connsiteY0" fmla="*/ 900340 h 900340"/>
              <a:gd name="connsiteX1" fmla="*/ 2986684 w 3599080"/>
              <a:gd name="connsiteY1" fmla="*/ 321500 h 900340"/>
              <a:gd name="connsiteX2" fmla="*/ 964937 w 3599080"/>
              <a:gd name="connsiteY2" fmla="*/ 162109 h 900340"/>
              <a:gd name="connsiteX3" fmla="*/ 226706 w 3599080"/>
              <a:gd name="connsiteY3" fmla="*/ 237610 h 900340"/>
              <a:gd name="connsiteX4" fmla="*/ 126038 w 3599080"/>
              <a:gd name="connsiteY4" fmla="*/ 2718 h 900340"/>
              <a:gd name="connsiteX5" fmla="*/ 203 w 3599080"/>
              <a:gd name="connsiteY5" fmla="*/ 103386 h 900340"/>
              <a:gd name="connsiteX6" fmla="*/ 100871 w 3599080"/>
              <a:gd name="connsiteY6" fmla="*/ 2718 h 900340"/>
              <a:gd name="connsiteX7" fmla="*/ 260262 w 3599080"/>
              <a:gd name="connsiteY7" fmla="*/ 53052 h 90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9080" h="900340">
                <a:moveTo>
                  <a:pt x="3599080" y="900340"/>
                </a:moveTo>
                <a:cubicBezTo>
                  <a:pt x="3512394" y="672439"/>
                  <a:pt x="3425708" y="444538"/>
                  <a:pt x="2986684" y="321500"/>
                </a:cubicBezTo>
                <a:cubicBezTo>
                  <a:pt x="2547660" y="198462"/>
                  <a:pt x="1424933" y="176091"/>
                  <a:pt x="964937" y="162109"/>
                </a:cubicBezTo>
                <a:cubicBezTo>
                  <a:pt x="504941" y="148127"/>
                  <a:pt x="366522" y="264175"/>
                  <a:pt x="226706" y="237610"/>
                </a:cubicBezTo>
                <a:cubicBezTo>
                  <a:pt x="86890" y="211045"/>
                  <a:pt x="163788" y="25089"/>
                  <a:pt x="126038" y="2718"/>
                </a:cubicBezTo>
                <a:cubicBezTo>
                  <a:pt x="88287" y="-19653"/>
                  <a:pt x="4397" y="103386"/>
                  <a:pt x="203" y="103386"/>
                </a:cubicBezTo>
                <a:cubicBezTo>
                  <a:pt x="-3991" y="103386"/>
                  <a:pt x="57528" y="11107"/>
                  <a:pt x="100871" y="2718"/>
                </a:cubicBezTo>
                <a:cubicBezTo>
                  <a:pt x="144214" y="-5671"/>
                  <a:pt x="260262" y="53052"/>
                  <a:pt x="260262" y="53052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3721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if wasn’t for Google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82" y="1526131"/>
            <a:ext cx="6172200" cy="1005995"/>
          </a:xfrm>
        </p:spPr>
      </p:pic>
      <p:sp>
        <p:nvSpPr>
          <p:cNvPr id="6" name="Freeform 5"/>
          <p:cNvSpPr/>
          <p:nvPr/>
        </p:nvSpPr>
        <p:spPr>
          <a:xfrm>
            <a:off x="6429628" y="1415342"/>
            <a:ext cx="715046" cy="1497867"/>
          </a:xfrm>
          <a:custGeom>
            <a:avLst/>
            <a:gdLst>
              <a:gd name="connsiteX0" fmla="*/ 945873 w 953394"/>
              <a:gd name="connsiteY0" fmla="*/ 453407 h 1997156"/>
              <a:gd name="connsiteX1" fmla="*/ 820038 w 953394"/>
              <a:gd name="connsiteY1" fmla="*/ 75903 h 1997156"/>
              <a:gd name="connsiteX2" fmla="*/ 31473 w 953394"/>
              <a:gd name="connsiteY2" fmla="*/ 184960 h 1997156"/>
              <a:gd name="connsiteX3" fmla="*/ 224420 w 953394"/>
              <a:gd name="connsiteY3" fmla="*/ 1887925 h 1997156"/>
              <a:gd name="connsiteX4" fmla="*/ 853594 w 953394"/>
              <a:gd name="connsiteY4" fmla="*/ 1678200 h 1997156"/>
              <a:gd name="connsiteX5" fmla="*/ 895539 w 953394"/>
              <a:gd name="connsiteY5" fmla="*/ 470185 h 199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394" h="1997156">
                <a:moveTo>
                  <a:pt x="945873" y="453407"/>
                </a:moveTo>
                <a:cubicBezTo>
                  <a:pt x="959155" y="287025"/>
                  <a:pt x="972438" y="120644"/>
                  <a:pt x="820038" y="75903"/>
                </a:cubicBezTo>
                <a:cubicBezTo>
                  <a:pt x="667638" y="31162"/>
                  <a:pt x="130743" y="-117044"/>
                  <a:pt x="31473" y="184960"/>
                </a:cubicBezTo>
                <a:cubicBezTo>
                  <a:pt x="-67797" y="486964"/>
                  <a:pt x="87400" y="1639052"/>
                  <a:pt x="224420" y="1887925"/>
                </a:cubicBezTo>
                <a:cubicBezTo>
                  <a:pt x="361440" y="2136798"/>
                  <a:pt x="741741" y="1914490"/>
                  <a:pt x="853594" y="1678200"/>
                </a:cubicBezTo>
                <a:cubicBezTo>
                  <a:pt x="965447" y="1441910"/>
                  <a:pt x="895539" y="470185"/>
                  <a:pt x="895539" y="4701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25165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if wasn’t for Google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482" y="1526131"/>
            <a:ext cx="6172200" cy="1005995"/>
          </a:xfrm>
        </p:spPr>
      </p:pic>
      <p:sp>
        <p:nvSpPr>
          <p:cNvPr id="6" name="Freeform 5"/>
          <p:cNvSpPr/>
          <p:nvPr/>
        </p:nvSpPr>
        <p:spPr>
          <a:xfrm>
            <a:off x="6429628" y="1415342"/>
            <a:ext cx="715046" cy="1497867"/>
          </a:xfrm>
          <a:custGeom>
            <a:avLst/>
            <a:gdLst>
              <a:gd name="connsiteX0" fmla="*/ 945873 w 953394"/>
              <a:gd name="connsiteY0" fmla="*/ 453407 h 1997156"/>
              <a:gd name="connsiteX1" fmla="*/ 820038 w 953394"/>
              <a:gd name="connsiteY1" fmla="*/ 75903 h 1997156"/>
              <a:gd name="connsiteX2" fmla="*/ 31473 w 953394"/>
              <a:gd name="connsiteY2" fmla="*/ 184960 h 1997156"/>
              <a:gd name="connsiteX3" fmla="*/ 224420 w 953394"/>
              <a:gd name="connsiteY3" fmla="*/ 1887925 h 1997156"/>
              <a:gd name="connsiteX4" fmla="*/ 853594 w 953394"/>
              <a:gd name="connsiteY4" fmla="*/ 1678200 h 1997156"/>
              <a:gd name="connsiteX5" fmla="*/ 895539 w 953394"/>
              <a:gd name="connsiteY5" fmla="*/ 470185 h 199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3394" h="1997156">
                <a:moveTo>
                  <a:pt x="945873" y="453407"/>
                </a:moveTo>
                <a:cubicBezTo>
                  <a:pt x="959155" y="287025"/>
                  <a:pt x="972438" y="120644"/>
                  <a:pt x="820038" y="75903"/>
                </a:cubicBezTo>
                <a:cubicBezTo>
                  <a:pt x="667638" y="31162"/>
                  <a:pt x="130743" y="-117044"/>
                  <a:pt x="31473" y="184960"/>
                </a:cubicBezTo>
                <a:cubicBezTo>
                  <a:pt x="-67797" y="486964"/>
                  <a:pt x="87400" y="1639052"/>
                  <a:pt x="224420" y="1887925"/>
                </a:cubicBezTo>
                <a:cubicBezTo>
                  <a:pt x="361440" y="2136798"/>
                  <a:pt x="741741" y="1914490"/>
                  <a:pt x="853594" y="1678200"/>
                </a:cubicBezTo>
                <a:cubicBezTo>
                  <a:pt x="965447" y="1441910"/>
                  <a:pt x="895539" y="470185"/>
                  <a:pt x="895539" y="4701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2058298" y="3202985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There would be no DNSSEC at </a:t>
            </a:r>
            <a:r>
              <a:rPr lang="en-US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all!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3583" y="4046969"/>
            <a:ext cx="2100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And no ECDSA!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51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Primes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004" y="1300821"/>
            <a:ext cx="3073517" cy="668498"/>
          </a:xfrm>
        </p:spPr>
        <p:txBody>
          <a:bodyPr/>
          <a:lstStyle/>
          <a:p>
            <a:pPr marL="0" indent="0">
              <a:buNone/>
            </a:pPr>
            <a:r>
              <a:rPr lang="mr-IN" dirty="0"/>
              <a:t>(</a:t>
            </a:r>
            <a:r>
              <a:rPr lang="mr-IN" i="1" dirty="0" err="1"/>
              <a:t>m</a:t>
            </a:r>
            <a:r>
              <a:rPr lang="mr-IN" i="1" baseline="30000" dirty="0" err="1"/>
              <a:t>e</a:t>
            </a:r>
            <a:r>
              <a:rPr lang="mr-IN" dirty="0"/>
              <a:t>)</a:t>
            </a:r>
            <a:r>
              <a:rPr lang="mr-IN" i="1" baseline="30000" dirty="0" err="1"/>
              <a:t>d</a:t>
            </a:r>
            <a:r>
              <a:rPr lang="mr-IN" dirty="0"/>
              <a:t> ≡ </a:t>
            </a:r>
            <a:r>
              <a:rPr lang="mr-IN" i="1" dirty="0" err="1"/>
              <a:t>m</a:t>
            </a:r>
            <a:r>
              <a:rPr lang="mr-IN" dirty="0"/>
              <a:t> (</a:t>
            </a:r>
            <a:r>
              <a:rPr lang="mr-IN" dirty="0" err="1"/>
              <a:t>mod</a:t>
            </a:r>
            <a:r>
              <a:rPr lang="mr-IN" dirty="0"/>
              <a:t> </a:t>
            </a:r>
            <a:r>
              <a:rPr lang="mr-IN" i="1" dirty="0" err="1"/>
              <a:t>n</a:t>
            </a:r>
            <a:r>
              <a:rPr lang="mr-IN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3619" y="2069985"/>
            <a:ext cx="36177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As long as </a:t>
            </a:r>
            <a:r>
              <a:rPr lang="en-US" sz="1350" i="1" dirty="0"/>
              <a:t>d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are relatively large, and </a:t>
            </a:r>
            <a:r>
              <a:rPr lang="en-US" sz="1350" i="1" dirty="0"/>
              <a:t>n</a:t>
            </a:r>
            <a:r>
              <a:rPr lang="en-US" sz="1350" dirty="0"/>
              <a:t> is the </a:t>
            </a:r>
            <a:r>
              <a:rPr lang="en-US" sz="1350" dirty="0" smtClean="0"/>
              <a:t>product </a:t>
            </a:r>
            <a:r>
              <a:rPr lang="en-US" sz="1350" dirty="0"/>
              <a:t>of two large prime numbers, then finding the value of </a:t>
            </a:r>
            <a:r>
              <a:rPr lang="en-US" sz="1350" i="1" dirty="0"/>
              <a:t>d</a:t>
            </a:r>
            <a:r>
              <a:rPr lang="en-US" sz="1350" dirty="0"/>
              <a:t> when you already know the values of </a:t>
            </a:r>
            <a:r>
              <a:rPr lang="en-US" sz="1350" i="1" dirty="0"/>
              <a:t>e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is computationally expensive</a:t>
            </a:r>
          </a:p>
        </p:txBody>
      </p:sp>
    </p:spTree>
    <p:extLst>
      <p:ext uri="{BB962C8B-B14F-4D97-AF65-F5344CB8AC3E}">
        <p14:creationId xmlns:p14="http://schemas.microsoft.com/office/powerpoint/2010/main" val="675614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15" y="1295398"/>
            <a:ext cx="6497950" cy="33730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full daily report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85900" y="2986087"/>
            <a:ext cx="6071706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http://</a:t>
            </a:r>
            <a:r>
              <a:rPr lang="en-US" sz="3000" dirty="0" err="1"/>
              <a:t>stats.labs.apnic.net</a:t>
            </a:r>
            <a:r>
              <a:rPr lang="en-US" sz="3000" dirty="0"/>
              <a:t>/</a:t>
            </a:r>
            <a:r>
              <a:rPr lang="en-US" sz="3000" dirty="0" err="1"/>
              <a:t>ecdsa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Primes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004" y="1300821"/>
            <a:ext cx="3073517" cy="668498"/>
          </a:xfrm>
        </p:spPr>
        <p:txBody>
          <a:bodyPr/>
          <a:lstStyle/>
          <a:p>
            <a:pPr marL="0" indent="0">
              <a:buNone/>
            </a:pPr>
            <a:r>
              <a:rPr lang="mr-IN" dirty="0"/>
              <a:t>(</a:t>
            </a:r>
            <a:r>
              <a:rPr lang="mr-IN" i="1" dirty="0" err="1"/>
              <a:t>m</a:t>
            </a:r>
            <a:r>
              <a:rPr lang="mr-IN" i="1" baseline="30000" dirty="0" err="1"/>
              <a:t>e</a:t>
            </a:r>
            <a:r>
              <a:rPr lang="mr-IN" dirty="0"/>
              <a:t>)</a:t>
            </a:r>
            <a:r>
              <a:rPr lang="mr-IN" i="1" baseline="30000" dirty="0" err="1"/>
              <a:t>d</a:t>
            </a:r>
            <a:r>
              <a:rPr lang="mr-IN" dirty="0"/>
              <a:t> ≡ </a:t>
            </a:r>
            <a:r>
              <a:rPr lang="mr-IN" i="1" dirty="0" err="1"/>
              <a:t>m</a:t>
            </a:r>
            <a:r>
              <a:rPr lang="mr-IN" dirty="0"/>
              <a:t> (</a:t>
            </a:r>
            <a:r>
              <a:rPr lang="mr-IN" dirty="0" err="1"/>
              <a:t>mod</a:t>
            </a:r>
            <a:r>
              <a:rPr lang="mr-IN" dirty="0"/>
              <a:t> </a:t>
            </a:r>
            <a:r>
              <a:rPr lang="mr-IN" i="1" dirty="0" err="1"/>
              <a:t>n</a:t>
            </a:r>
            <a:r>
              <a:rPr lang="mr-IN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3619" y="2069985"/>
            <a:ext cx="36177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As long as </a:t>
            </a:r>
            <a:r>
              <a:rPr lang="en-US" sz="1350" i="1" dirty="0"/>
              <a:t>d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are relatively large, and </a:t>
            </a:r>
            <a:r>
              <a:rPr lang="en-US" sz="1350" i="1" dirty="0"/>
              <a:t>n</a:t>
            </a:r>
            <a:r>
              <a:rPr lang="en-US" sz="1350" dirty="0"/>
              <a:t> is the </a:t>
            </a:r>
            <a:r>
              <a:rPr lang="en-US" sz="1350" dirty="0" smtClean="0"/>
              <a:t>product </a:t>
            </a:r>
            <a:r>
              <a:rPr lang="en-US" sz="1350" dirty="0"/>
              <a:t>of two large prime numbers, then finding the value of </a:t>
            </a:r>
            <a:r>
              <a:rPr lang="en-US" sz="1350" i="1" dirty="0"/>
              <a:t>d</a:t>
            </a:r>
            <a:r>
              <a:rPr lang="en-US" sz="1350" dirty="0"/>
              <a:t> when you already know the values of </a:t>
            </a:r>
            <a:r>
              <a:rPr lang="en-US" sz="1350" i="1" dirty="0"/>
              <a:t>e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is computationally expensive</a:t>
            </a:r>
          </a:p>
        </p:txBody>
      </p:sp>
      <p:sp>
        <p:nvSpPr>
          <p:cNvPr id="6" name="TextBox 5"/>
          <p:cNvSpPr txBox="1"/>
          <p:nvPr/>
        </p:nvSpPr>
        <p:spPr>
          <a:xfrm rot="21377147" flipH="1">
            <a:off x="2155971" y="3404879"/>
            <a:ext cx="51026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But computers get larger and faster   - what was infeasible yesterday may be possible tomorrow</a:t>
            </a:r>
          </a:p>
        </p:txBody>
      </p:sp>
    </p:spTree>
    <p:extLst>
      <p:ext uri="{BB962C8B-B14F-4D97-AF65-F5344CB8AC3E}">
        <p14:creationId xmlns:p14="http://schemas.microsoft.com/office/powerpoint/2010/main" val="1366667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Power of Primes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3004" y="1300821"/>
            <a:ext cx="3073517" cy="668498"/>
          </a:xfrm>
        </p:spPr>
        <p:txBody>
          <a:bodyPr/>
          <a:lstStyle/>
          <a:p>
            <a:pPr marL="0" indent="0">
              <a:buNone/>
            </a:pPr>
            <a:r>
              <a:rPr lang="mr-IN" dirty="0"/>
              <a:t>(</a:t>
            </a:r>
            <a:r>
              <a:rPr lang="mr-IN" i="1" dirty="0" err="1"/>
              <a:t>m</a:t>
            </a:r>
            <a:r>
              <a:rPr lang="mr-IN" i="1" baseline="30000" dirty="0" err="1"/>
              <a:t>e</a:t>
            </a:r>
            <a:r>
              <a:rPr lang="mr-IN" dirty="0"/>
              <a:t>)</a:t>
            </a:r>
            <a:r>
              <a:rPr lang="mr-IN" i="1" baseline="30000" dirty="0" err="1"/>
              <a:t>d</a:t>
            </a:r>
            <a:r>
              <a:rPr lang="mr-IN" dirty="0"/>
              <a:t> ≡ </a:t>
            </a:r>
            <a:r>
              <a:rPr lang="mr-IN" i="1" dirty="0" err="1"/>
              <a:t>m</a:t>
            </a:r>
            <a:r>
              <a:rPr lang="mr-IN" dirty="0"/>
              <a:t> (</a:t>
            </a:r>
            <a:r>
              <a:rPr lang="mr-IN" dirty="0" err="1"/>
              <a:t>mod</a:t>
            </a:r>
            <a:r>
              <a:rPr lang="mr-IN" dirty="0"/>
              <a:t> </a:t>
            </a:r>
            <a:r>
              <a:rPr lang="mr-IN" i="1" dirty="0" err="1"/>
              <a:t>n</a:t>
            </a:r>
            <a:r>
              <a:rPr lang="mr-IN" dirty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73619" y="2069985"/>
            <a:ext cx="361775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As long as </a:t>
            </a:r>
            <a:r>
              <a:rPr lang="en-US" sz="1350" i="1" dirty="0"/>
              <a:t>d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are relatively large, and </a:t>
            </a:r>
            <a:r>
              <a:rPr lang="en-US" sz="1350" i="1" dirty="0"/>
              <a:t>n</a:t>
            </a:r>
            <a:r>
              <a:rPr lang="en-US" sz="1350" dirty="0"/>
              <a:t> is the </a:t>
            </a:r>
          </a:p>
          <a:p>
            <a:r>
              <a:rPr lang="en-US" sz="1350" dirty="0"/>
              <a:t>product of two large prime numbers, then finding the value of </a:t>
            </a:r>
            <a:r>
              <a:rPr lang="en-US" sz="1350" i="1" dirty="0"/>
              <a:t>d</a:t>
            </a:r>
            <a:r>
              <a:rPr lang="en-US" sz="1350" dirty="0"/>
              <a:t> when you already know the values of </a:t>
            </a:r>
            <a:r>
              <a:rPr lang="en-US" sz="1350" i="1" dirty="0"/>
              <a:t>e</a:t>
            </a:r>
            <a:r>
              <a:rPr lang="en-US" sz="1350" dirty="0"/>
              <a:t> and </a:t>
            </a:r>
            <a:r>
              <a:rPr lang="en-US" sz="1350" i="1" dirty="0"/>
              <a:t>n</a:t>
            </a:r>
            <a:r>
              <a:rPr lang="en-US" sz="1350" dirty="0"/>
              <a:t> is computationally expensive</a:t>
            </a:r>
          </a:p>
        </p:txBody>
      </p:sp>
      <p:sp>
        <p:nvSpPr>
          <p:cNvPr id="6" name="TextBox 5"/>
          <p:cNvSpPr txBox="1"/>
          <p:nvPr/>
        </p:nvSpPr>
        <p:spPr>
          <a:xfrm rot="21377147" flipH="1">
            <a:off x="2155971" y="3404879"/>
            <a:ext cx="510260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latin typeface="AhnbergHand" charset="0"/>
                <a:ea typeface="AhnbergHand" charset="0"/>
                <a:cs typeface="AhnbergHand" charset="0"/>
              </a:rPr>
              <a:t>But computers get larger and faster   - what was infeasible yesterday may be possible tomorrow</a:t>
            </a:r>
          </a:p>
        </p:txBody>
      </p:sp>
      <p:sp>
        <p:nvSpPr>
          <p:cNvPr id="4" name="TextBox 3"/>
          <p:cNvSpPr txBox="1"/>
          <p:nvPr/>
        </p:nvSpPr>
        <p:spPr>
          <a:xfrm rot="21306568">
            <a:off x="1797344" y="4048599"/>
            <a:ext cx="494531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The way to stay ahead is to make the value of </a:t>
            </a:r>
            <a:r>
              <a:rPr lang="en-US" sz="1350" i="1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n larger and larger</a:t>
            </a:r>
            <a:r>
              <a:rPr lang="en-US" sz="1350">
                <a:solidFill>
                  <a:schemeClr val="accent6">
                    <a:lumMod val="50000"/>
                  </a:schemeClr>
                </a:solidFill>
                <a:latin typeface="AhnbergHand" charset="0"/>
                <a:ea typeface="AhnbergHand" charset="0"/>
                <a:cs typeface="AhnbergHand" charset="0"/>
              </a:rPr>
              <a:t> </a:t>
            </a:r>
          </a:p>
          <a:p>
            <a:endParaRPr lang="en-US" sz="13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67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this important?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7693" y="2049538"/>
            <a:ext cx="6172200" cy="33944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hnbergHand" charset="0"/>
                <a:ea typeface="AhnbergHand" charset="0"/>
                <a:cs typeface="AhnbergHand" charset="0"/>
              </a:rPr>
              <a:t>Because much of the foundation of Internet Security rests upon this relationship </a:t>
            </a:r>
            <a:endParaRPr lang="en-US" dirty="0">
              <a:latin typeface="AhnbergHand" charset="0"/>
              <a:ea typeface="AhnbergHand" charset="0"/>
              <a:cs typeface="AhnbergHa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05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Bank</a:t>
            </a:r>
            <a:r>
              <a:rPr lang="mr-IN" dirty="0" smtClean="0"/>
              <a:t>…</a:t>
            </a:r>
            <a:r>
              <a:rPr lang="en-US" dirty="0" smtClean="0"/>
              <a:t>(I hope!)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84" y="1200153"/>
            <a:ext cx="4111233" cy="3394472"/>
          </a:xfrm>
        </p:spPr>
      </p:pic>
    </p:spTree>
    <p:extLst>
      <p:ext uri="{BB962C8B-B14F-4D97-AF65-F5344CB8AC3E}">
        <p14:creationId xmlns:p14="http://schemas.microsoft.com/office/powerpoint/2010/main" val="8498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Bank’s Digital Signature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796" y="1173494"/>
            <a:ext cx="2758358" cy="3553254"/>
          </a:xfrm>
        </p:spPr>
      </p:pic>
      <p:sp>
        <p:nvSpPr>
          <p:cNvPr id="5" name="TextBox 4"/>
          <p:cNvSpPr txBox="1"/>
          <p:nvPr/>
        </p:nvSpPr>
        <p:spPr>
          <a:xfrm>
            <a:off x="5113090" y="2082571"/>
            <a:ext cx="258641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Yes, that says RSA using a 2048-bit</a:t>
            </a:r>
          </a:p>
          <a:p>
            <a:r>
              <a:rPr lang="en-US" sz="1350" dirty="0"/>
              <a:t>Public key</a:t>
            </a:r>
          </a:p>
        </p:txBody>
      </p:sp>
      <p:sp>
        <p:nvSpPr>
          <p:cNvPr id="6" name="Freeform 5"/>
          <p:cNvSpPr/>
          <p:nvPr/>
        </p:nvSpPr>
        <p:spPr>
          <a:xfrm>
            <a:off x="1478030" y="3876393"/>
            <a:ext cx="1681404" cy="669512"/>
          </a:xfrm>
          <a:custGeom>
            <a:avLst/>
            <a:gdLst>
              <a:gd name="connsiteX0" fmla="*/ 1432428 w 2241872"/>
              <a:gd name="connsiteY0" fmla="*/ 779273 h 892682"/>
              <a:gd name="connsiteX1" fmla="*/ 2229382 w 2241872"/>
              <a:gd name="connsiteY1" fmla="*/ 485659 h 892682"/>
              <a:gd name="connsiteX2" fmla="*/ 1860266 w 2241872"/>
              <a:gd name="connsiteY2" fmla="*/ 74598 h 892682"/>
              <a:gd name="connsiteX3" fmla="*/ 1080090 w 2241872"/>
              <a:gd name="connsiteY3" fmla="*/ 41042 h 892682"/>
              <a:gd name="connsiteX4" fmla="*/ 23077 w 2241872"/>
              <a:gd name="connsiteY4" fmla="*/ 41042 h 892682"/>
              <a:gd name="connsiteX5" fmla="*/ 392193 w 2241872"/>
              <a:gd name="connsiteY5" fmla="*/ 577938 h 892682"/>
              <a:gd name="connsiteX6" fmla="*/ 870366 w 2241872"/>
              <a:gd name="connsiteY6" fmla="*/ 871552 h 892682"/>
              <a:gd name="connsiteX7" fmla="*/ 1835100 w 2241872"/>
              <a:gd name="connsiteY7" fmla="*/ 846385 h 89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41872" h="892682">
                <a:moveTo>
                  <a:pt x="1432428" y="779273"/>
                </a:moveTo>
                <a:cubicBezTo>
                  <a:pt x="1795252" y="691189"/>
                  <a:pt x="2158076" y="603105"/>
                  <a:pt x="2229382" y="485659"/>
                </a:cubicBezTo>
                <a:cubicBezTo>
                  <a:pt x="2300688" y="368213"/>
                  <a:pt x="2051815" y="148701"/>
                  <a:pt x="1860266" y="74598"/>
                </a:cubicBezTo>
                <a:cubicBezTo>
                  <a:pt x="1668717" y="495"/>
                  <a:pt x="1386288" y="46635"/>
                  <a:pt x="1080090" y="41042"/>
                </a:cubicBezTo>
                <a:cubicBezTo>
                  <a:pt x="773892" y="35449"/>
                  <a:pt x="137727" y="-48441"/>
                  <a:pt x="23077" y="41042"/>
                </a:cubicBezTo>
                <a:cubicBezTo>
                  <a:pt x="-91573" y="130525"/>
                  <a:pt x="250978" y="439520"/>
                  <a:pt x="392193" y="577938"/>
                </a:cubicBezTo>
                <a:cubicBezTo>
                  <a:pt x="533408" y="716356"/>
                  <a:pt x="629881" y="826811"/>
                  <a:pt x="870366" y="871552"/>
                </a:cubicBezTo>
                <a:cubicBezTo>
                  <a:pt x="1110850" y="916293"/>
                  <a:pt x="1472975" y="881339"/>
                  <a:pt x="1835100" y="846385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Freeform 6"/>
          <p:cNvSpPr/>
          <p:nvPr/>
        </p:nvSpPr>
        <p:spPr>
          <a:xfrm>
            <a:off x="3112319" y="2415405"/>
            <a:ext cx="1894471" cy="1642772"/>
          </a:xfrm>
          <a:custGeom>
            <a:avLst/>
            <a:gdLst>
              <a:gd name="connsiteX0" fmla="*/ 0 w 2525961"/>
              <a:gd name="connsiteY0" fmla="*/ 2190362 h 2190362"/>
              <a:gd name="connsiteX1" fmla="*/ 1291905 w 2525961"/>
              <a:gd name="connsiteY1" fmla="*/ 973958 h 2190362"/>
              <a:gd name="connsiteX2" fmla="*/ 2365696 w 2525961"/>
              <a:gd name="connsiteY2" fmla="*/ 126670 h 2190362"/>
              <a:gd name="connsiteX3" fmla="*/ 1954635 w 2525961"/>
              <a:gd name="connsiteY3" fmla="*/ 34391 h 2190362"/>
              <a:gd name="connsiteX4" fmla="*/ 2508308 w 2525961"/>
              <a:gd name="connsiteY4" fmla="*/ 67947 h 2190362"/>
              <a:gd name="connsiteX5" fmla="*/ 2399252 w 2525961"/>
              <a:gd name="connsiteY5" fmla="*/ 772623 h 2190362"/>
              <a:gd name="connsiteX6" fmla="*/ 2399252 w 2525961"/>
              <a:gd name="connsiteY6" fmla="*/ 772623 h 2190362"/>
              <a:gd name="connsiteX7" fmla="*/ 2407640 w 2525961"/>
              <a:gd name="connsiteY7" fmla="*/ 722289 h 219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25961" h="2190362">
                <a:moveTo>
                  <a:pt x="0" y="2190362"/>
                </a:moveTo>
                <a:cubicBezTo>
                  <a:pt x="448811" y="1754134"/>
                  <a:pt x="897622" y="1317907"/>
                  <a:pt x="1291905" y="973958"/>
                </a:cubicBezTo>
                <a:cubicBezTo>
                  <a:pt x="1686188" y="630009"/>
                  <a:pt x="2255241" y="283265"/>
                  <a:pt x="2365696" y="126670"/>
                </a:cubicBezTo>
                <a:cubicBezTo>
                  <a:pt x="2476151" y="-29925"/>
                  <a:pt x="1930866" y="44178"/>
                  <a:pt x="1954635" y="34391"/>
                </a:cubicBezTo>
                <a:cubicBezTo>
                  <a:pt x="1978404" y="24604"/>
                  <a:pt x="2434205" y="-55092"/>
                  <a:pt x="2508308" y="67947"/>
                </a:cubicBezTo>
                <a:cubicBezTo>
                  <a:pt x="2582411" y="190986"/>
                  <a:pt x="2399252" y="772623"/>
                  <a:pt x="2399252" y="772623"/>
                </a:cubicBezTo>
                <a:lnTo>
                  <a:pt x="2399252" y="772623"/>
                </a:lnTo>
                <a:lnTo>
                  <a:pt x="2407640" y="722289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9715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26523</TotalTime>
  <Words>1267</Words>
  <Application>Microsoft Macintosh PowerPoint</Application>
  <PresentationFormat>On-screen Show (16:9)</PresentationFormat>
  <Paragraphs>186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AhnbergHand</vt:lpstr>
      <vt:lpstr>Calibri</vt:lpstr>
      <vt:lpstr>Gill Sans</vt:lpstr>
      <vt:lpstr>Lucida Console</vt:lpstr>
      <vt:lpstr>Mangal</vt:lpstr>
      <vt:lpstr>ＭＳ Ｐゴシック</vt:lpstr>
      <vt:lpstr>Powderfinger Type</vt:lpstr>
      <vt:lpstr>Arial</vt:lpstr>
      <vt:lpstr>Office Theme</vt:lpstr>
      <vt:lpstr>ECDSA</vt:lpstr>
      <vt:lpstr>Its all about cryptography</vt:lpstr>
      <vt:lpstr>The Basic Challenge</vt:lpstr>
      <vt:lpstr>The Power of Primes</vt:lpstr>
      <vt:lpstr>The Power of Primes</vt:lpstr>
      <vt:lpstr>The Power of Primes</vt:lpstr>
      <vt:lpstr>Why is this important?</vt:lpstr>
      <vt:lpstr>My Bank…(I hope!)</vt:lpstr>
      <vt:lpstr>My Bank’s Digital Signature</vt:lpstr>
      <vt:lpstr>Domain Name Certification</vt:lpstr>
      <vt:lpstr>Local Trust</vt:lpstr>
      <vt:lpstr>Local Trust</vt:lpstr>
      <vt:lpstr>Local Trust</vt:lpstr>
      <vt:lpstr>Local Trust</vt:lpstr>
      <vt:lpstr>With unpleasant consequences when it all goes wrong</vt:lpstr>
      <vt:lpstr>With unpleasant consequences when it all goes wrong</vt:lpstr>
      <vt:lpstr>What’s going wrong here?</vt:lpstr>
      <vt:lpstr>What’s going wrong here?</vt:lpstr>
      <vt:lpstr>What’s going wrong here?</vt:lpstr>
      <vt:lpstr>Where now?</vt:lpstr>
      <vt:lpstr>Seriously</vt:lpstr>
      <vt:lpstr>Seriously</vt:lpstr>
      <vt:lpstr>DANE</vt:lpstr>
      <vt:lpstr>TLS with DANE</vt:lpstr>
      <vt:lpstr>The search for small keys</vt:lpstr>
      <vt:lpstr>Enter Elliptical Curves</vt:lpstr>
      <vt:lpstr>Enter Elliptical Curves</vt:lpstr>
      <vt:lpstr>ECDSA P-256</vt:lpstr>
      <vt:lpstr>ECDSA vs RSS</vt:lpstr>
      <vt:lpstr> So let’s use ECDSA for DNSSEC</vt:lpstr>
      <vt:lpstr> So let’s use ECDSA for DNSSEC</vt:lpstr>
      <vt:lpstr> So lets use ECDSA for DNSSEC</vt:lpstr>
      <vt:lpstr>We are now testing for where we see ECDSA Support</vt:lpstr>
      <vt:lpstr>And where we don’t</vt:lpstr>
      <vt:lpstr>Today we’re in Spain…</vt:lpstr>
      <vt:lpstr>Today we’re in Spain…</vt:lpstr>
      <vt:lpstr>The Top 8 Spanish ISPs</vt:lpstr>
      <vt:lpstr>And it if wasn’t for Google…</vt:lpstr>
      <vt:lpstr>And it if wasn’t for Google…</vt:lpstr>
      <vt:lpstr>The full daily report</vt:lpstr>
    </vt:vector>
  </TitlesOfParts>
  <Company>APNIC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 support in DNSSEC-validating Resolvers</dc:title>
  <dc:creator>Geoff Huston</dc:creator>
  <cp:lastModifiedBy>Geoff Huston</cp:lastModifiedBy>
  <cp:revision>162</cp:revision>
  <cp:lastPrinted>2016-10-24T13:03:52Z</cp:lastPrinted>
  <dcterms:created xsi:type="dcterms:W3CDTF">2014-09-17T08:23:30Z</dcterms:created>
  <dcterms:modified xsi:type="dcterms:W3CDTF">2017-01-15T18:19:26Z</dcterms:modified>
</cp:coreProperties>
</file>